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471" r:id="rId3"/>
    <p:sldId id="516" r:id="rId4"/>
    <p:sldId id="472" r:id="rId5"/>
    <p:sldId id="682" r:id="rId6"/>
    <p:sldId id="636" r:id="rId7"/>
    <p:sldId id="678" r:id="rId8"/>
    <p:sldId id="637" r:id="rId9"/>
    <p:sldId id="638" r:id="rId10"/>
    <p:sldId id="639" r:id="rId11"/>
    <p:sldId id="679" r:id="rId12"/>
    <p:sldId id="640" r:id="rId13"/>
    <p:sldId id="683" r:id="rId14"/>
    <p:sldId id="641" r:id="rId15"/>
    <p:sldId id="684" r:id="rId16"/>
    <p:sldId id="642" r:id="rId17"/>
    <p:sldId id="643" r:id="rId18"/>
    <p:sldId id="644" r:id="rId19"/>
    <p:sldId id="704" r:id="rId20"/>
    <p:sldId id="645" r:id="rId21"/>
    <p:sldId id="646" r:id="rId22"/>
    <p:sldId id="647" r:id="rId23"/>
    <p:sldId id="648" r:id="rId24"/>
    <p:sldId id="649" r:id="rId25"/>
    <p:sldId id="650" r:id="rId26"/>
    <p:sldId id="651" r:id="rId27"/>
    <p:sldId id="652" r:id="rId28"/>
    <p:sldId id="653" r:id="rId29"/>
    <p:sldId id="654" r:id="rId30"/>
    <p:sldId id="685" r:id="rId31"/>
    <p:sldId id="655" r:id="rId32"/>
    <p:sldId id="686" r:id="rId33"/>
    <p:sldId id="656" r:id="rId34"/>
    <p:sldId id="680" r:id="rId35"/>
    <p:sldId id="657" r:id="rId36"/>
    <p:sldId id="687" r:id="rId37"/>
    <p:sldId id="706" r:id="rId38"/>
    <p:sldId id="690" r:id="rId39"/>
    <p:sldId id="689" r:id="rId40"/>
    <p:sldId id="691" r:id="rId41"/>
    <p:sldId id="658" r:id="rId42"/>
    <p:sldId id="659" r:id="rId43"/>
    <p:sldId id="660" r:id="rId44"/>
    <p:sldId id="705" r:id="rId45"/>
    <p:sldId id="681" r:id="rId46"/>
    <p:sldId id="692" r:id="rId47"/>
    <p:sldId id="707" r:id="rId48"/>
    <p:sldId id="693" r:id="rId49"/>
    <p:sldId id="661" r:id="rId50"/>
    <p:sldId id="662" r:id="rId51"/>
    <p:sldId id="663" r:id="rId52"/>
    <p:sldId id="664" r:id="rId53"/>
    <p:sldId id="694" r:id="rId54"/>
    <p:sldId id="696" r:id="rId55"/>
    <p:sldId id="695" r:id="rId56"/>
    <p:sldId id="697" r:id="rId57"/>
    <p:sldId id="710" r:id="rId58"/>
    <p:sldId id="711" r:id="rId59"/>
    <p:sldId id="699" r:id="rId60"/>
    <p:sldId id="700" r:id="rId61"/>
    <p:sldId id="703" r:id="rId62"/>
    <p:sldId id="709" r:id="rId63"/>
    <p:sldId id="712" r:id="rId64"/>
    <p:sldId id="713" r:id="rId65"/>
    <p:sldId id="714" r:id="rId66"/>
    <p:sldId id="715" r:id="rId67"/>
    <p:sldId id="716" r:id="rId68"/>
    <p:sldId id="717" r:id="rId69"/>
    <p:sldId id="720" r:id="rId70"/>
    <p:sldId id="719" r:id="rId71"/>
    <p:sldId id="718" r:id="rId72"/>
    <p:sldId id="721" r:id="rId73"/>
    <p:sldId id="665" r:id="rId74"/>
    <p:sldId id="666" r:id="rId75"/>
    <p:sldId id="667" r:id="rId76"/>
    <p:sldId id="668" r:id="rId77"/>
    <p:sldId id="669" r:id="rId78"/>
    <p:sldId id="670" r:id="rId79"/>
    <p:sldId id="671" r:id="rId80"/>
    <p:sldId id="672" r:id="rId81"/>
    <p:sldId id="673" r:id="rId82"/>
    <p:sldId id="674" r:id="rId83"/>
    <p:sldId id="675" r:id="rId84"/>
    <p:sldId id="676" r:id="rId85"/>
    <p:sldId id="677" r:id="rId86"/>
    <p:sldId id="385" r:id="rId8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C479D"/>
    <a:srgbClr val="008000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4213" autoAdjust="0"/>
  </p:normalViewPr>
  <p:slideViewPr>
    <p:cSldViewPr>
      <p:cViewPr varScale="1">
        <p:scale>
          <a:sx n="106" d="100"/>
          <a:sy n="106" d="100"/>
        </p:scale>
        <p:origin x="306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2023-05-16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2023-05-16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59832" y="3356992"/>
            <a:ext cx="5802610" cy="1647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512" y="188640"/>
            <a:ext cx="4296538" cy="345638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6663409" y="188640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436096" y="3356992"/>
            <a:ext cx="122413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2843808" y="3573016"/>
            <a:ext cx="5976664" cy="172819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r>
              <a:rPr lang="ko-KR" altLang="en-US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배우는</a:t>
            </a:r>
            <a:endParaRPr lang="en-US" altLang="ko-KR" sz="2800" smtClean="0">
              <a:solidFill>
                <a:srgbClr val="00669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5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 원리</a:t>
            </a:r>
            <a:endParaRPr lang="ko-KR" altLang="en-US" sz="5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3C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3C479D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3C479D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352645" y="6309320"/>
            <a:ext cx="22974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</a:t>
            </a:r>
            <a:r>
              <a:rPr lang="en-US" altLang="ko-KR" sz="1100" b="1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© 2021 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6732240" y="5445224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856" y="6237312"/>
            <a:ext cx="26860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 CookBook,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인공지능 시대를 위한 컴퓨터 과학 개론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7D5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3C479D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2023-05-16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fld id="{048473F8-2F3F-4CC2-BF55-F7E080802650}" type="slidenum">
              <a:rPr lang="ko-KR" altLang="en-US" sz="120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>
                <a:defRPr/>
              </a:pPr>
              <a:t>‹#›</a:t>
            </a:fld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9" r:id="rId4"/>
    <p:sldLayoutId id="2147483680" r:id="rId5"/>
    <p:sldLayoutId id="2147483686" r:id="rId6"/>
    <p:sldLayoutId id="2147483685" r:id="rId7"/>
    <p:sldLayoutId id="2147483690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600" b="1" dirty="0">
                <a:solidFill>
                  <a:schemeClr val="bg1"/>
                </a:solidFill>
              </a:rPr>
              <a:t>Chapter 09. </a:t>
            </a:r>
            <a:r>
              <a:rPr lang="ko-KR" altLang="en-US" sz="3600" b="1" dirty="0">
                <a:solidFill>
                  <a:schemeClr val="bg1"/>
                </a:solidFill>
              </a:rPr>
              <a:t>문자열과 파일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문자열에 특정 문자가 있는지 확인</a:t>
            </a:r>
            <a:r>
              <a:rPr lang="en-US" altLang="ko-KR" sz="1600" dirty="0"/>
              <a:t>(in)</a:t>
            </a:r>
            <a:r>
              <a:rPr lang="ko-KR" altLang="en-US" sz="1600" dirty="0"/>
              <a:t>하거나 </a:t>
            </a:r>
            <a:r>
              <a:rPr lang="en-US" altLang="ko-KR" sz="1600" b="1" dirty="0"/>
              <a:t>index( )</a:t>
            </a:r>
            <a:r>
              <a:rPr lang="ko-KR" altLang="en-US" sz="1600" dirty="0"/>
              <a:t>와 </a:t>
            </a:r>
            <a:r>
              <a:rPr lang="en-US" altLang="ko-KR" sz="1600" b="1" dirty="0"/>
              <a:t>find( )</a:t>
            </a:r>
            <a:r>
              <a:rPr lang="ko-KR" altLang="en-US" sz="1600" dirty="0"/>
              <a:t>를 이용하여 문자의 위치를 탐색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 </a:t>
            </a:r>
            <a:r>
              <a:rPr lang="en-US" altLang="ko-KR" sz="1500" dirty="0"/>
              <a:t>find()</a:t>
            </a:r>
            <a:r>
              <a:rPr lang="ko-KR" altLang="en-US" sz="1500" dirty="0"/>
              <a:t>를 사용해서 위치를 검색하면 찾는 문자가 없을 때 오류 발생 대신 </a:t>
            </a:r>
            <a:r>
              <a:rPr lang="en-US" altLang="ko-KR" sz="1500" dirty="0"/>
              <a:t>–1</a:t>
            </a:r>
            <a:r>
              <a:rPr lang="ko-KR" altLang="en-US" sz="1500" dirty="0"/>
              <a:t>이 출력</a:t>
            </a:r>
            <a:endParaRPr lang="en-US" altLang="ko-KR" sz="15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09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104"/>
          <a:stretch/>
        </p:blipFill>
        <p:spPr>
          <a:xfrm>
            <a:off x="1311015" y="2762521"/>
            <a:ext cx="7077410" cy="1857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5118"/>
          <a:stretch/>
        </p:blipFill>
        <p:spPr>
          <a:xfrm>
            <a:off x="1330065" y="4619896"/>
            <a:ext cx="705836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6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라이브러리 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모듈과 라이브러리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588093"/>
            <a:ext cx="7920000" cy="49372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166829"/>
            <a:ext cx="7690153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문자열에 </a:t>
            </a:r>
            <a:r>
              <a:rPr lang="ko-KR" altLang="en-US" sz="1600" dirty="0" err="1"/>
              <a:t>줄바꿈</a:t>
            </a:r>
            <a:r>
              <a:rPr lang="en-US" altLang="ko-KR" sz="1600" dirty="0"/>
              <a:t>(‘\n’)</a:t>
            </a:r>
            <a:r>
              <a:rPr lang="ko-KR" altLang="en-US" sz="1600" dirty="0"/>
              <a:t>이나 탭 문자</a:t>
            </a:r>
            <a:r>
              <a:rPr lang="en-US" altLang="ko-KR" sz="1600" dirty="0"/>
              <a:t>(‘\t’)</a:t>
            </a:r>
            <a:r>
              <a:rPr lang="ko-KR" altLang="en-US" sz="1600" dirty="0"/>
              <a:t>가 포함되면 </a:t>
            </a:r>
            <a:r>
              <a:rPr lang="en-US" altLang="ko-KR" sz="1600" dirty="0"/>
              <a:t>print() </a:t>
            </a:r>
            <a:r>
              <a:rPr lang="ko-KR" altLang="en-US" sz="1600" dirty="0"/>
              <a:t>함수로 출력할 때 지정한 형식으로 표시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 err="1"/>
              <a:t>줄바꿈이나</a:t>
            </a:r>
            <a:r>
              <a:rPr lang="ko-KR" altLang="en-US" sz="1600" dirty="0"/>
              <a:t> 탭 문자가 이스케이프 문자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 err="1"/>
              <a:t>역슬래시와</a:t>
            </a:r>
            <a:r>
              <a:rPr lang="ko-KR" altLang="en-US" sz="1600" dirty="0"/>
              <a:t> 미리 정의된 문자를 조합한 형 태로 출력 형식을 지정하기 위해 사용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588093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588093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이스케이프 문자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57" y="4305371"/>
            <a:ext cx="6743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8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문자열의 대소문자 변환과 첫 글자만 대문자로 변환하는 기능을 사용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특정 문자를 바꾸거나</a:t>
            </a:r>
            <a:r>
              <a:rPr lang="en-US" altLang="ko-KR" sz="1600" dirty="0"/>
              <a:t>, </a:t>
            </a:r>
            <a:r>
              <a:rPr lang="ko-KR" altLang="en-US" sz="1600" dirty="0"/>
              <a:t>분리</a:t>
            </a:r>
            <a:r>
              <a:rPr lang="en-US" altLang="ko-KR" sz="1600" dirty="0"/>
              <a:t> </a:t>
            </a:r>
            <a:r>
              <a:rPr lang="ko-KR" altLang="en-US" sz="1600" dirty="0"/>
              <a:t>혹은 조합하는 기능을 사용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65" y="1498086"/>
            <a:ext cx="7381875" cy="428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3101"/>
          <a:stretch/>
        </p:blipFill>
        <p:spPr>
          <a:xfrm>
            <a:off x="1362861" y="2493416"/>
            <a:ext cx="7097571" cy="1343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3105"/>
          <a:stretch/>
        </p:blipFill>
        <p:spPr>
          <a:xfrm>
            <a:off x="1372386" y="4302979"/>
            <a:ext cx="7088046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2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488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</a:t>
            </a:r>
            <a:r>
              <a:rPr lang="ko-KR" altLang="en-US" sz="2000" dirty="0" smtClean="0"/>
              <a:t>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split(), join()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2056954"/>
            <a:ext cx="7596844" cy="13649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문자열을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분리하거나 결합할 때 사용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split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문자열에서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 문자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기준으로 분리하여 리스트로 만듦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=&gt;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 문자 생략 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공백을 분리 문자로 적용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 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.join( list ) 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리스트에 문자열들을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연결 문자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 결합하여 하나의 문자열로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14" y="3787092"/>
            <a:ext cx="367716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5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문자열의 앞뒤에 불필요한 값이 들어있을 때 제거하거나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문자열을 정렬하는 기능을 사용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500" dirty="0"/>
              <a:t>문자열을 분할할 때 공백</a:t>
            </a:r>
            <a:r>
              <a:rPr lang="en-US" altLang="ko-KR" sz="1500" dirty="0"/>
              <a:t>(‘ ’)</a:t>
            </a:r>
            <a:r>
              <a:rPr lang="ko-KR" altLang="en-US" sz="1500" dirty="0"/>
              <a:t>을 기준으로 한다면</a:t>
            </a:r>
            <a:r>
              <a:rPr lang="en-US" altLang="ko-KR" sz="1500" dirty="0"/>
              <a:t>, ‘</a:t>
            </a:r>
            <a:r>
              <a:rPr lang="en-US" altLang="ko-KR" sz="1500" dirty="0" err="1"/>
              <a:t>b.split</a:t>
            </a:r>
            <a:r>
              <a:rPr lang="en-US" altLang="ko-KR" sz="1500" dirty="0"/>
              <a:t>()’</a:t>
            </a:r>
            <a:r>
              <a:rPr lang="ko-KR" altLang="en-US" sz="1500" dirty="0"/>
              <a:t>처럼 인수를 입력하지 않아도</a:t>
            </a:r>
            <a:r>
              <a:rPr lang="en-US" altLang="ko-KR" sz="1500" dirty="0"/>
              <a:t> </a:t>
            </a:r>
            <a:r>
              <a:rPr lang="ko-KR" altLang="en-US" sz="1500" dirty="0"/>
              <a:t>상관 없음</a:t>
            </a:r>
            <a:endParaRPr lang="en-US" altLang="ko-KR" sz="15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500" dirty="0"/>
              <a:t>빈칸 채우기 없이 가운데 맞춤만 하는 경우 ‘</a:t>
            </a:r>
            <a:r>
              <a:rPr lang="en-US" altLang="ko-KR" sz="1500" dirty="0" err="1"/>
              <a:t>d.center</a:t>
            </a:r>
            <a:r>
              <a:rPr lang="en-US" altLang="ko-KR" sz="1500" dirty="0"/>
              <a:t>(30)’</a:t>
            </a:r>
            <a:r>
              <a:rPr lang="ko-KR" altLang="en-US" sz="1500" dirty="0"/>
              <a:t>처럼 전체 자릿수만 지정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65" y="1498086"/>
            <a:ext cx="7381875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641"/>
          <a:stretch/>
        </p:blipFill>
        <p:spPr>
          <a:xfrm>
            <a:off x="1403649" y="2809341"/>
            <a:ext cx="698477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31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</a:t>
            </a:r>
            <a:r>
              <a:rPr lang="ko-KR" altLang="en-US" sz="2000" dirty="0" smtClean="0"/>
              <a:t>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strip(),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lstrip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rstrip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center()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2017754"/>
            <a:ext cx="7596844" cy="132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문자열의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양 끝에 있는 특정 문자를 제거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strip()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문자열에서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제거할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양쪽 끝에서 제거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lstrip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(), </a:t>
            </a: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rstrip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리스트에서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왼쪽 끝 기준으로 또는 오른쪽 기준으로 제거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center(n) 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문자열을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자리수를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확보하여 중앙에 위치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622403"/>
            <a:ext cx="2117035" cy="302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5036164"/>
            <a:ext cx="3405942" cy="16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시를 읽고 특정 문자의 개수가 몇 번 나타나는지 찾아주는 프로그램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문자열 변수에 시를 저장해 두고 내용을 먼저 </a:t>
            </a:r>
            <a:r>
              <a:rPr lang="ko-KR" altLang="en-US" sz="1600" dirty="0" smtClean="0"/>
              <a:t>출력하고</a:t>
            </a:r>
            <a:r>
              <a:rPr lang="en-US" altLang="ko-KR" sz="1600" dirty="0"/>
              <a:t>, </a:t>
            </a:r>
            <a:r>
              <a:rPr lang="ko-KR" altLang="en-US" sz="1600" dirty="0"/>
              <a:t>찾으려는 단어를 입력하면 빈도를 측정하여 출력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4" y="1556793"/>
            <a:ext cx="7400925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28" y="3356993"/>
            <a:ext cx="6463856" cy="25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 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4" y="1556793"/>
            <a:ext cx="7400925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406"/>
          <a:stretch/>
        </p:blipFill>
        <p:spPr>
          <a:xfrm>
            <a:off x="1412420" y="2024709"/>
            <a:ext cx="7048012" cy="2171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419"/>
          <a:stretch/>
        </p:blipFill>
        <p:spPr>
          <a:xfrm>
            <a:off x="1440270" y="4185363"/>
            <a:ext cx="7020162" cy="24309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37402" y="2024709"/>
            <a:ext cx="4572000" cy="3696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err="1">
                <a:latin typeface="+mn-ea"/>
                <a:ea typeface="+mn-ea"/>
              </a:rPr>
              <a:t>poem</a:t>
            </a:r>
            <a:r>
              <a:rPr lang="ko-KR" altLang="en-US" sz="1050" dirty="0">
                <a:latin typeface="+mn-ea"/>
                <a:ea typeface="+mn-ea"/>
              </a:rPr>
              <a:t> = """흔들리며 피는 꽃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도종환/</a:t>
            </a:r>
          </a:p>
          <a:p>
            <a:pPr>
              <a:lnSpc>
                <a:spcPct val="150000"/>
              </a:lnSpc>
            </a:pP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흔들리지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이 세상 그 어떤 아름다운 꽃들도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다 흔들리면서 </a:t>
            </a:r>
            <a:r>
              <a:rPr lang="ko-KR" altLang="en-US" sz="1050" dirty="0" err="1">
                <a:latin typeface="+mn-ea"/>
                <a:ea typeface="+mn-ea"/>
              </a:rPr>
              <a:t>피었나니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흔들리면서 줄기를 곧게 </a:t>
            </a:r>
            <a:r>
              <a:rPr lang="ko-KR" altLang="en-US" sz="1050" dirty="0" err="1">
                <a:latin typeface="+mn-ea"/>
                <a:ea typeface="+mn-ea"/>
              </a:rPr>
              <a:t>세웠나니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젖지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이 세상 그 어떤 빛나는 꽃들도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다 젖으며 </a:t>
            </a:r>
            <a:r>
              <a:rPr lang="ko-KR" altLang="en-US" sz="1050" dirty="0" err="1">
                <a:latin typeface="+mn-ea"/>
                <a:ea typeface="+mn-ea"/>
              </a:rPr>
              <a:t>젖으며</a:t>
            </a:r>
            <a:r>
              <a:rPr lang="ko-KR" altLang="en-US" sz="1050" dirty="0">
                <a:latin typeface="+mn-ea"/>
                <a:ea typeface="+mn-ea"/>
              </a:rPr>
              <a:t> </a:t>
            </a:r>
            <a:r>
              <a:rPr lang="ko-KR" altLang="en-US" sz="1050" dirty="0" err="1">
                <a:latin typeface="+mn-ea"/>
                <a:ea typeface="+mn-ea"/>
              </a:rPr>
              <a:t>피었나니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바람과 비에 젖으며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꽃잎 따뜻하게 </a:t>
            </a:r>
            <a:r>
              <a:rPr lang="ko-KR" altLang="en-US" sz="1050" dirty="0" err="1">
                <a:latin typeface="+mn-ea"/>
                <a:ea typeface="+mn-ea"/>
              </a:rPr>
              <a:t>피웠나니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젖지 않고 가는 삶이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"""</a:t>
            </a:r>
          </a:p>
        </p:txBody>
      </p:sp>
    </p:spTree>
    <p:extLst>
      <p:ext uri="{BB962C8B-B14F-4D97-AF65-F5344CB8AC3E}">
        <p14:creationId xmlns:p14="http://schemas.microsoft.com/office/powerpoint/2010/main" val="111461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 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4" y="1628801"/>
            <a:ext cx="7400925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416"/>
          <a:stretch/>
        </p:blipFill>
        <p:spPr>
          <a:xfrm>
            <a:off x="1331641" y="2276873"/>
            <a:ext cx="7128792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48841"/>
            <a:ext cx="8424936" cy="2452167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/>
              <a:t>문자열의 활용</a:t>
            </a:r>
            <a:endParaRPr lang="en-US" altLang="ko-KR" sz="200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흔들리며 피는 꽃</a:t>
            </a:r>
            <a:r>
              <a:rPr lang="en-US" altLang="ko-KR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분석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1988840"/>
            <a:ext cx="7596844" cy="1444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문자열을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분리하거나 결합할 때 사용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poem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문자열이 몇 라인으로 구성되었는지 라인 수를 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추출된 각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 라인도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함께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</a:rPr>
              <a:t>poem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문자열이 몇 단어로 구성되었는지 단어 수를 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추출된 각 단어도 함께 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567395"/>
            <a:ext cx="2356924" cy="31231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331640" y="3573016"/>
            <a:ext cx="2878614" cy="3181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err="1">
                <a:latin typeface="+mn-ea"/>
                <a:ea typeface="+mn-ea"/>
              </a:rPr>
              <a:t>poem</a:t>
            </a:r>
            <a:r>
              <a:rPr lang="ko-KR" altLang="en-US" sz="900" dirty="0">
                <a:latin typeface="+mn-ea"/>
                <a:ea typeface="+mn-ea"/>
              </a:rPr>
              <a:t> = """흔들리며 피는 꽃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도종환/</a:t>
            </a:r>
          </a:p>
          <a:p>
            <a:pPr>
              <a:lnSpc>
                <a:spcPct val="150000"/>
              </a:lnSpc>
            </a:pP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흔들리지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이 세상 그 어떤 아름다운 꽃들도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다 흔들리면서 </a:t>
            </a:r>
            <a:r>
              <a:rPr lang="ko-KR" altLang="en-US" sz="900" dirty="0" err="1">
                <a:latin typeface="+mn-ea"/>
                <a:ea typeface="+mn-ea"/>
              </a:rPr>
              <a:t>피었나니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흔들리면서 줄기를 곧게 </a:t>
            </a:r>
            <a:r>
              <a:rPr lang="ko-KR" altLang="en-US" sz="900" dirty="0" err="1">
                <a:latin typeface="+mn-ea"/>
                <a:ea typeface="+mn-ea"/>
              </a:rPr>
              <a:t>세웠나니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젖지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이 세상 그 어떤 빛나는 꽃들도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다 젖으며 </a:t>
            </a:r>
            <a:r>
              <a:rPr lang="ko-KR" altLang="en-US" sz="900" dirty="0" err="1">
                <a:latin typeface="+mn-ea"/>
                <a:ea typeface="+mn-ea"/>
              </a:rPr>
              <a:t>젖으며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ko-KR" altLang="en-US" sz="900" dirty="0" err="1">
                <a:latin typeface="+mn-ea"/>
                <a:ea typeface="+mn-ea"/>
              </a:rPr>
              <a:t>피었나니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바람과 비에 젖으며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꽃잎 따뜻하게 </a:t>
            </a:r>
            <a:r>
              <a:rPr lang="ko-KR" altLang="en-US" sz="900" dirty="0" err="1">
                <a:latin typeface="+mn-ea"/>
                <a:ea typeface="+mn-ea"/>
              </a:rPr>
              <a:t>피웠나니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젖지 않고 가는 삶이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"""</a:t>
            </a:r>
          </a:p>
        </p:txBody>
      </p:sp>
    </p:spTree>
    <p:extLst>
      <p:ext uri="{BB962C8B-B14F-4D97-AF65-F5344CB8AC3E}">
        <p14:creationId xmlns:p14="http://schemas.microsoft.com/office/powerpoint/2010/main" val="376136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836712"/>
            <a:ext cx="6162972" cy="46805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문자열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파일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9792" y="4365104"/>
            <a:ext cx="4032448" cy="5543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http://github.com/dndxor/BCPy</a:t>
            </a:r>
            <a:endParaRPr lang="ko-KR" alt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몇 가지 데이터를 입력하면 날씨 정보를 문장으로 만들어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날씨는 맑음과 흐림으로 구분 하고</a:t>
            </a:r>
            <a:r>
              <a:rPr lang="en-US" altLang="ko-KR" sz="1600" dirty="0"/>
              <a:t>, </a:t>
            </a:r>
            <a:r>
              <a:rPr lang="ko-KR" altLang="en-US" sz="1600" dirty="0"/>
              <a:t>기온</a:t>
            </a:r>
            <a:r>
              <a:rPr lang="en-US" altLang="ko-KR" sz="1600" dirty="0"/>
              <a:t>(</a:t>
            </a:r>
            <a:r>
              <a:rPr lang="ko-KR" altLang="en-US" sz="1600" dirty="0"/>
              <a:t>섭씨 기준</a:t>
            </a:r>
            <a:r>
              <a:rPr lang="en-US" altLang="ko-KR" sz="1600" dirty="0"/>
              <a:t>)</a:t>
            </a:r>
            <a:r>
              <a:rPr lang="ko-KR" altLang="en-US" sz="1600" dirty="0"/>
              <a:t>은 </a:t>
            </a:r>
            <a:r>
              <a:rPr lang="en-US" altLang="ko-KR" sz="1600" dirty="0"/>
              <a:t>10</a:t>
            </a:r>
            <a:r>
              <a:rPr lang="ko-KR" altLang="en-US" sz="1600" dirty="0"/>
              <a:t>도 이하면 </a:t>
            </a:r>
            <a:r>
              <a:rPr lang="ko-KR" altLang="en-US" sz="1600" dirty="0" err="1"/>
              <a:t>쌀쌀함으로</a:t>
            </a:r>
            <a:r>
              <a:rPr lang="en-US" altLang="ko-KR" sz="1600" dirty="0"/>
              <a:t>, </a:t>
            </a:r>
            <a:r>
              <a:rPr lang="ko-KR" altLang="en-US" sz="1600" dirty="0"/>
              <a:t>그 이외는 따뜻함으로 구분하여 날씨 안내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5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1"/>
            <a:ext cx="74009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6" y="3356993"/>
            <a:ext cx="5704532" cy="14426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4840"/>
          <a:stretch/>
        </p:blipFill>
        <p:spPr>
          <a:xfrm>
            <a:off x="1309439" y="4885252"/>
            <a:ext cx="707898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5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1"/>
            <a:ext cx="740092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808"/>
          <a:stretch/>
        </p:blipFill>
        <p:spPr>
          <a:xfrm>
            <a:off x="1309439" y="2125997"/>
            <a:ext cx="7006977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en-US" altLang="ko-KR" sz="1500" dirty="0"/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1"/>
            <a:ext cx="74009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047"/>
          <a:stretch/>
        </p:blipFill>
        <p:spPr>
          <a:xfrm>
            <a:off x="1259632" y="2204865"/>
            <a:ext cx="7128792" cy="2009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447"/>
          <a:stretch/>
        </p:blipFill>
        <p:spPr>
          <a:xfrm>
            <a:off x="1271151" y="4343029"/>
            <a:ext cx="7117273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입력된 문장을 </a:t>
            </a:r>
            <a:r>
              <a:rPr lang="ko-KR" altLang="en-US" sz="1600" dirty="0" err="1"/>
              <a:t>단어별로</a:t>
            </a:r>
            <a:r>
              <a:rPr lang="ko-KR" altLang="en-US" sz="1600" dirty="0"/>
              <a:t> 분리하여 사전 리스트에 등록하는 과정을 무한 반복하고</a:t>
            </a:r>
            <a:r>
              <a:rPr lang="en-US" altLang="ko-KR" sz="1600" dirty="0"/>
              <a:t>, </a:t>
            </a:r>
            <a:r>
              <a:rPr lang="ko-KR" altLang="en-US" sz="1600" dirty="0"/>
              <a:t>문장에 ‘</a:t>
            </a:r>
            <a:r>
              <a:rPr lang="en-US" altLang="ko-KR" sz="1600" dirty="0"/>
              <a:t>0’</a:t>
            </a:r>
            <a:r>
              <a:rPr lang="ko-KR" altLang="en-US" sz="1600" dirty="0"/>
              <a:t>이 입력되면 반복을 종료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프로그램을 종료하기 전에 리스트에 등록된 모든 단어를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순서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사전 리스트에는 기존에 등록되지 않은 새로운 단어만 등록해야 하고</a:t>
            </a:r>
            <a:r>
              <a:rPr lang="en-US" altLang="ko-KR" sz="1600" dirty="0"/>
              <a:t>, </a:t>
            </a:r>
            <a:r>
              <a:rPr lang="ko-KR" altLang="en-US" sz="1600" dirty="0"/>
              <a:t>등록된 단어를 모두 출력할 때 보기 편하게 먼저 정렬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7" y="1606054"/>
            <a:ext cx="7372350" cy="419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643956"/>
            <a:ext cx="5544616" cy="17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500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7" y="1606054"/>
            <a:ext cx="7372350" cy="41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697"/>
          <a:stretch/>
        </p:blipFill>
        <p:spPr>
          <a:xfrm>
            <a:off x="1328143" y="2276873"/>
            <a:ext cx="6988273" cy="3505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5777" b="6179"/>
          <a:stretch/>
        </p:blipFill>
        <p:spPr>
          <a:xfrm>
            <a:off x="1334072" y="5782074"/>
            <a:ext cx="6982344" cy="5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5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en-US" altLang="ko-KR" sz="1500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7" y="1606054"/>
            <a:ext cx="7372350" cy="419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5876"/>
          <a:stretch/>
        </p:blipFill>
        <p:spPr>
          <a:xfrm>
            <a:off x="1332425" y="2245060"/>
            <a:ext cx="698399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10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 dirty="0"/>
              <a:t>파일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911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파일의 개념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프로그램 실행 중에 만들어진 데이터를 종료 후에도 계속 사용하고 싶다면 파일에 저장해야 </a:t>
            </a:r>
            <a:r>
              <a:rPr lang="ko-KR" altLang="en-US" sz="1600" dirty="0" smtClean="0"/>
              <a:t>함</a:t>
            </a:r>
            <a:endParaRPr lang="en-US" altLang="ko-KR" sz="1600" dirty="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ko-KR" altLang="en-US" sz="1500" dirty="0" smtClean="0"/>
              <a:t>프로그램이 실행되고 있다는 의미는 </a:t>
            </a:r>
            <a:r>
              <a:rPr lang="en-US" altLang="ko-KR" sz="1500" dirty="0" smtClean="0"/>
              <a:t>RAM</a:t>
            </a:r>
            <a:r>
              <a:rPr lang="ko-KR" altLang="en-US" sz="1500" dirty="0" smtClean="0"/>
              <a:t>과 </a:t>
            </a:r>
            <a:r>
              <a:rPr lang="en-US" altLang="ko-KR" sz="1500" dirty="0" smtClean="0"/>
              <a:t>CPU</a:t>
            </a:r>
            <a:r>
              <a:rPr lang="ko-KR" altLang="en-US" sz="1500" dirty="0" smtClean="0"/>
              <a:t>에서 실행되고 있음을 의미</a:t>
            </a:r>
            <a:endParaRPr lang="en-US" altLang="ko-KR" sz="1500" dirty="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en-US" altLang="ko-KR" sz="1500" dirty="0" smtClean="0"/>
              <a:t>RAM</a:t>
            </a:r>
            <a:r>
              <a:rPr lang="ko-KR" altLang="en-US" sz="1500" dirty="0" smtClean="0"/>
              <a:t>과 </a:t>
            </a:r>
            <a:r>
              <a:rPr lang="en-US" altLang="ko-KR" sz="1500" dirty="0" smtClean="0"/>
              <a:t>CPU</a:t>
            </a:r>
            <a:r>
              <a:rPr lang="ko-KR" altLang="en-US" sz="1500" dirty="0" smtClean="0"/>
              <a:t>는 휘발성 장치이므로 </a:t>
            </a:r>
            <a:r>
              <a:rPr lang="ko-KR" altLang="en-US" sz="1500" dirty="0" err="1" smtClean="0"/>
              <a:t>비휘발성</a:t>
            </a:r>
            <a:r>
              <a:rPr lang="ko-KR" altLang="en-US" sz="1500" dirty="0" smtClean="0"/>
              <a:t> 장치인 보조기억장치로 영구 저장 필요 </a:t>
            </a:r>
            <a:endParaRPr lang="en-US" altLang="ko-KR" sz="1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75" y="3501009"/>
            <a:ext cx="5639841" cy="26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1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97099"/>
            <a:ext cx="6392216" cy="30168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프로그램에서 파일을 읽고 쓰려면 ‘열기 → 읽기</a:t>
            </a:r>
            <a:r>
              <a:rPr lang="en-US" altLang="ko-KR" sz="1600" dirty="0"/>
              <a:t>/</a:t>
            </a:r>
            <a:r>
              <a:rPr lang="ko-KR" altLang="en-US" sz="1600" dirty="0"/>
              <a:t>쓰기 → 닫기’ </a:t>
            </a:r>
            <a:r>
              <a:rPr lang="ko-KR" altLang="en-US" sz="1600" dirty="0" smtClean="0"/>
              <a:t>과정으로 진행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/>
              <a:t>open( ) </a:t>
            </a:r>
            <a:r>
              <a:rPr lang="ko-KR" altLang="en-US" sz="1600" dirty="0" smtClean="0"/>
              <a:t>사용할 파일을 열거나 새롭게 생성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객체가 생성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/>
              <a:t>read( )</a:t>
            </a:r>
            <a:r>
              <a:rPr lang="ko-KR" altLang="en-US" sz="1600" dirty="0"/>
              <a:t>나 </a:t>
            </a:r>
            <a:r>
              <a:rPr lang="en-US" altLang="ko-KR" sz="1600" dirty="0"/>
              <a:t>write( )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파일을 </a:t>
            </a:r>
            <a:r>
              <a:rPr lang="ko-KR" altLang="en-US" sz="1600" dirty="0"/>
              <a:t>읽거나 </a:t>
            </a:r>
            <a:r>
              <a:rPr lang="ko-KR" altLang="en-US" sz="1600" dirty="0" smtClean="0"/>
              <a:t>쓰기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 smtClean="0"/>
              <a:t>close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함수로 파일을 닫으면 </a:t>
            </a:r>
            <a:r>
              <a:rPr lang="ko-KR" altLang="en-US" sz="1600" dirty="0" smtClean="0"/>
              <a:t>객체를 통한 파일 작업 종료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3507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파일 열기에 사용하는 </a:t>
            </a:r>
            <a:r>
              <a:rPr lang="en-US" altLang="ko-KR" sz="1600" dirty="0"/>
              <a:t>open( ) </a:t>
            </a:r>
            <a:r>
              <a:rPr lang="ko-KR" altLang="en-US" sz="1600" dirty="0"/>
              <a:t>함수의 마지막 인수인 모드</a:t>
            </a:r>
            <a:r>
              <a:rPr lang="en-US" altLang="ko-KR" sz="1600" dirty="0"/>
              <a:t>mode</a:t>
            </a:r>
            <a:r>
              <a:rPr lang="ko-KR" altLang="en-US" sz="1600" dirty="0"/>
              <a:t>는 파일을 읽고 쓰는 방법을 </a:t>
            </a:r>
            <a:r>
              <a:rPr lang="ko-KR" altLang="en-US" sz="1600" dirty="0" smtClean="0"/>
              <a:t>지정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3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모드 표기에는 작은따옴표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(‘’)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사용 가능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2" y="2348881"/>
            <a:ext cx="6976212" cy="37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5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 dirty="0"/>
              <a:t>문자열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리스트로 </a:t>
            </a:r>
            <a:r>
              <a:rPr lang="en-US" altLang="ko-KR" sz="1800" b="1" dirty="0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생성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27584" y="1988840"/>
            <a:ext cx="3240360" cy="3528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poem =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"""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흔들리며 피는 꽃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도종환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아름다운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흔들리면서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흔들리면서 줄기를 곧게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세웠나니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빛나는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젖으며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젖으며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바람과 비에 젖으며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꽃잎 따뜻하게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가는 삶이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39952" y="1988840"/>
            <a:ext cx="4824536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poem.split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('\n')	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줄 단위 추출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print(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줄 단위 쓰기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</a:rPr>
              <a:t>open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("poem.txt", "w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")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 파일 열기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x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</a:rPr>
              <a:t>write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</a:t>
            </a:r>
            <a:r>
              <a:rPr lang="en-US" altLang="ko-KR" sz="1400" dirty="0">
                <a:solidFill>
                  <a:srgbClr val="C00000"/>
                </a:solidFill>
              </a:rPr>
              <a:t>+'\n'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제거된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복원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</a:rPr>
              <a:t>close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	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파일 닫기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9952" y="4581128"/>
            <a:ext cx="4824536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 단위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 =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open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("poem.txt", "r")        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앍기 파일 열기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 x in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fd.readlines()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 단위로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print(x)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close()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		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닫기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210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텍스트 파일을 읽을 때는 </a:t>
            </a:r>
            <a:r>
              <a:rPr lang="en-US" altLang="ko-KR" sz="1600" dirty="0"/>
              <a:t>read( ), </a:t>
            </a:r>
            <a:r>
              <a:rPr lang="en-US" altLang="ko-KR" sz="1600" dirty="0" err="1"/>
              <a:t>readline</a:t>
            </a:r>
            <a:r>
              <a:rPr lang="en-US" altLang="ko-KR" sz="1600" dirty="0"/>
              <a:t>( ), </a:t>
            </a:r>
            <a:r>
              <a:rPr lang="en-US" altLang="ko-KR" sz="1600" dirty="0" err="1"/>
              <a:t>readlines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3"/>
            <a:ext cx="738187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06" y="4548966"/>
            <a:ext cx="7254820" cy="19072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16" y="2575649"/>
            <a:ext cx="6639858" cy="19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1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read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readline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readlines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3356992"/>
            <a:ext cx="759684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= open("poem.txt", "r") </a:t>
            </a:r>
            <a:endParaRPr lang="en-US" altLang="ko-KR" sz="1400" dirty="0" smtClean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x = ' '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while x != '':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   x =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한 줄만 읽어서 반환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   print(x, end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='')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584" y="1988840"/>
            <a:ext cx="7596844" cy="1263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open("poem.txt", "r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")	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x = </a:t>
            </a:r>
            <a:r>
              <a:rPr lang="en-US" altLang="ko-KR" sz="1400" dirty="0" err="1" smtClean="0">
                <a:solidFill>
                  <a:srgbClr val="0000FF"/>
                </a:solidFill>
                <a:cs typeface="Arial" panose="020B0604020202020204" pitchFamily="34" charset="0"/>
              </a:rPr>
              <a:t>fd.read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전체를 읽어서 반환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    </a:t>
            </a:r>
            <a:endParaRPr lang="ko-KR" altLang="en-US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print(x)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5445224"/>
            <a:ext cx="7596844" cy="131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open("poem.txt", "r") 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x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전체를 한 줄씩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읽어서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대신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사용 가능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print(x,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                  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204864"/>
            <a:ext cx="3029373" cy="35056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188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파일을 열고 </a:t>
            </a:r>
            <a:r>
              <a:rPr lang="en-US" altLang="ko-KR" sz="1600" dirty="0"/>
              <a:t>read( 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‘</a:t>
            </a:r>
            <a:r>
              <a:rPr lang="en-US" altLang="ko-KR" sz="1600" dirty="0"/>
              <a:t>poem.txt’ </a:t>
            </a:r>
            <a:r>
              <a:rPr lang="ko-KR" altLang="en-US" sz="1600" dirty="0"/>
              <a:t>파일을 처음부터 끝까지 읽기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파일의 끝까지 데이터를 읽고 나면 읽을 값이 없으므로</a:t>
            </a:r>
            <a:r>
              <a:rPr lang="en-US" altLang="ko-KR" sz="1600" dirty="0"/>
              <a:t>, </a:t>
            </a:r>
            <a:r>
              <a:rPr lang="ko-KR" altLang="en-US" sz="1600" dirty="0"/>
              <a:t>빈 문자열</a:t>
            </a:r>
            <a:r>
              <a:rPr lang="en-US" altLang="ko-KR" sz="1600" dirty="0"/>
              <a:t>(‘ ’)</a:t>
            </a:r>
            <a:r>
              <a:rPr lang="ko-KR" altLang="en-US" sz="1600" dirty="0"/>
              <a:t>을 반환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3"/>
            <a:ext cx="738187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017"/>
          <a:stretch/>
        </p:blipFill>
        <p:spPr>
          <a:xfrm>
            <a:off x="1259632" y="2455216"/>
            <a:ext cx="7056784" cy="2733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5089"/>
          <a:stretch/>
        </p:blipFill>
        <p:spPr>
          <a:xfrm>
            <a:off x="1274081" y="5620157"/>
            <a:ext cx="7042336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56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660101"/>
            <a:ext cx="7920000" cy="32090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238837"/>
            <a:ext cx="7762161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읽으려는 파일이 실행 중인 코드와 동일한 위치에 있는 경우 파일명</a:t>
            </a:r>
            <a:r>
              <a:rPr lang="en-US" altLang="ko-KR" sz="1600" dirty="0"/>
              <a:t>(“</a:t>
            </a:r>
            <a:r>
              <a:rPr lang="ko-KR" altLang="en-US" sz="1600" dirty="0"/>
              <a:t>파일명”</a:t>
            </a:r>
            <a:r>
              <a:rPr lang="en-US" altLang="ko-KR" sz="1600" dirty="0"/>
              <a:t>)</a:t>
            </a:r>
            <a:r>
              <a:rPr lang="ko-KR" altLang="en-US" sz="1600" dirty="0"/>
              <a:t>만 적으면 되지만</a:t>
            </a:r>
            <a:r>
              <a:rPr lang="en-US" altLang="ko-KR" sz="1600" dirty="0"/>
              <a:t>, </a:t>
            </a:r>
            <a:r>
              <a:rPr lang="ko-KR" altLang="en-US" sz="1600" dirty="0"/>
              <a:t>그렇지 않은 경우 파일이 저장된 경로를 입력해야 함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파 </a:t>
            </a:r>
            <a:r>
              <a:rPr lang="ko-KR" altLang="en-US" sz="1600" dirty="0" err="1"/>
              <a:t>이썬</a:t>
            </a:r>
            <a:r>
              <a:rPr lang="ko-KR" altLang="en-US" sz="1600" dirty="0"/>
              <a:t> 쉘에서 “</a:t>
            </a:r>
            <a:r>
              <a:rPr lang="ko-KR" altLang="en-US" sz="1600" dirty="0" err="1"/>
              <a:t>파일명”만으로</a:t>
            </a:r>
            <a:r>
              <a:rPr lang="ko-KR" altLang="en-US" sz="1600" dirty="0"/>
              <a:t> 파일을 열려면 다음의 명령으로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쉘의 현재 작업 위치를 찾아야 함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660101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660101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파일의 위치 확인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2" y="3861049"/>
            <a:ext cx="68008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파일을 처음부터 다시 읽으려면 </a:t>
            </a:r>
            <a:r>
              <a:rPr lang="en-US" altLang="ko-KR" sz="1600" dirty="0"/>
              <a:t>seek(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사용해 파일의 시작 위치</a:t>
            </a:r>
            <a:r>
              <a:rPr lang="en-US" altLang="ko-KR" sz="1600" dirty="0"/>
              <a:t>(0)</a:t>
            </a:r>
            <a:r>
              <a:rPr lang="ko-KR" altLang="en-US" sz="1600" dirty="0"/>
              <a:t>로 파일 포인터 이동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현재 위치에서 마지막 줄까지 한번에 읽는 </a:t>
            </a:r>
            <a:r>
              <a:rPr lang="en-US" altLang="ko-KR" sz="1600" dirty="0" err="1"/>
              <a:t>readlines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함수로 나머지 내용을 모두 읽으면 리스트로 반환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파일의 사용이 끝나면 </a:t>
            </a:r>
            <a:r>
              <a:rPr lang="en-US" altLang="ko-KR" sz="1600" dirty="0"/>
              <a:t>close( ) </a:t>
            </a:r>
            <a:r>
              <a:rPr lang="ko-KR" altLang="en-US" sz="1600" dirty="0"/>
              <a:t>함수로 파일 닫기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3"/>
            <a:ext cx="738187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017"/>
          <a:stretch/>
        </p:blipFill>
        <p:spPr>
          <a:xfrm>
            <a:off x="1331640" y="2795133"/>
            <a:ext cx="7056784" cy="1495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47" y="5013177"/>
            <a:ext cx="7439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7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포인터 사용 함수 </a:t>
            </a:r>
            <a:r>
              <a:rPr lang="en-US" altLang="ko-KR" sz="1800" b="1" dirty="0" smtClean="0">
                <a:cs typeface="Arial" panose="020B0604020202020204" pitchFamily="34" charset="0"/>
              </a:rPr>
              <a:t>tell(), seek()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284984"/>
            <a:ext cx="3852428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mlist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memo.split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')	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open("memo.txt", "w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")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fd.write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</a:t>
            </a: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n'.join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mlist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	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617133"/>
            <a:ext cx="3852428" cy="2124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open("memo.txt",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"r")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read()	 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 읽기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fd.tell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()    	 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현제 위치 반환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(0)	 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0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이동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()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위치에서 한 줄 읽기</a:t>
            </a:r>
            <a:endParaRPr lang="en-US" altLang="ko-KR" sz="13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(100)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포인터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100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이동</a:t>
            </a:r>
            <a:endParaRPr lang="en-US" altLang="ko-KR" sz="13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memo =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Traceback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(most recent call last):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File "&lt;pyshell#45&gt;", line 1, in &lt;module&gt;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fd.readline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UnicodeDecodeError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: 'cp949' codec can't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decode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byte 0xc9 in position 0: illegal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multibyte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sequence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	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4" y="2600908"/>
            <a:ext cx="422114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57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2"/>
            <a:ext cx="8424936" cy="979198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포인터 사용 함수 </a:t>
            </a:r>
            <a:r>
              <a:rPr lang="en-US" altLang="ko-KR" sz="1800" b="1" dirty="0" smtClean="0">
                <a:cs typeface="Arial" panose="020B0604020202020204" pitchFamily="34" charset="0"/>
              </a:rPr>
              <a:t>tell(), seek()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4581128"/>
            <a:ext cx="7596844" cy="2132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다시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x = fd.read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()      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안 읽혀짐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처음부터 다시 읽기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fd.seek(0)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      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#fd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자료의 처음으로 이동</a:t>
            </a:r>
            <a:endParaRPr lang="en-US" altLang="ko-KR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x = fd.read()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잘 읽혀짐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print(x)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fd.close()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39"/>
            <a:ext cx="7596844" cy="2520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fd = open("poem.txt", "r")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x = ' 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while x != '':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x = fd.readline()	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한 줄만 읽어서 반환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print(x, end='')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tellnum =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fd.tell()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print("[%d]" %tellnum,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print()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5533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출력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284984"/>
            <a:ext cx="762394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input("&gt;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\\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980368"/>
            <a:ext cx="7623946" cy="168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fd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open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'r', encoding=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'</a:t>
            </a: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UTF-8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')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#*.py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파일의 경우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encoding='UTF-8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사용 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seq = 0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fd.readlines()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한 줄씩 인출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    seq += 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    print("%3d: %s" %(seq, line), end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='')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지금 작업하고 있는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파이썬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코드 파일을 읽어서 줄 번호와 함께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읽을 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원하는 파일을 열어서 줄 번호와 함께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914143"/>
            <a:ext cx="3600400" cy="20890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181826" y="1527124"/>
            <a:ext cx="224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Ch09-textfileR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80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198731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파일에서 문자열 찾기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2996952"/>
            <a:ext cx="7623946" cy="3168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문자열 찾기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(0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처음으로 이동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input("\n&gt;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찾을 </a:t>
            </a:r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문자열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값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0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전체를 줄 단위로 인출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+= 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if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in line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안에서 찾는 값 검색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print("%3d: %s" %(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line),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print("     "+ " "*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line.index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)+"^")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지금 작업하고 있는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파이썬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코드 파일을 읽어서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원하는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문자열을 찾아 위치를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찾기를 원하는 문자열 값을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입력된 문자열을 파일에서 찾아서 해당 줄 내용을 출력 하고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찾는 문자열의 위치를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"^"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표현한다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580" y="4624640"/>
            <a:ext cx="3739860" cy="19453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6181826" y="1527124"/>
            <a:ext cx="224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Ch09-textfileR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205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7920880" cy="5476503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일상 생활 속 문자열</a:t>
            </a:r>
            <a:r>
              <a:rPr lang="en-US" altLang="ko-KR" sz="2000" dirty="0" smtClean="0"/>
              <a:t>]</a:t>
            </a:r>
            <a:endParaRPr lang="en-US" altLang="ko-KR" sz="20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smtClean="0"/>
              <a:t>텍스트</a:t>
            </a:r>
            <a:r>
              <a:rPr lang="en-US" altLang="ko-KR" sz="1800" dirty="0" smtClean="0"/>
              <a:t>(text)</a:t>
            </a:r>
            <a:r>
              <a:rPr lang="ko-KR" altLang="en-US" sz="1800" dirty="0" smtClean="0"/>
              <a:t>라고도 </a:t>
            </a:r>
            <a:r>
              <a:rPr lang="ko-KR" altLang="en-US" sz="1800" dirty="0"/>
              <a:t>불리는 </a:t>
            </a:r>
            <a:r>
              <a:rPr lang="ko-KR" altLang="en-US" sz="1800" dirty="0" smtClean="0"/>
              <a:t>문자열</a:t>
            </a:r>
            <a:r>
              <a:rPr lang="en-US" altLang="ko-KR" sz="1800" dirty="0" smtClean="0"/>
              <a:t>(string)</a:t>
            </a:r>
            <a:r>
              <a:rPr lang="ko-KR" altLang="en-US" sz="1800" dirty="0" smtClean="0"/>
              <a:t>은 </a:t>
            </a:r>
            <a:r>
              <a:rPr lang="ko-KR" altLang="en-US" sz="1800" dirty="0"/>
              <a:t>메시지 전송이나 문서 편집 등 일상생활에서 많이 </a:t>
            </a:r>
            <a:r>
              <a:rPr lang="ko-KR" altLang="en-US" sz="1800" dirty="0" smtClean="0"/>
              <a:t>사용하는 데이터형이다</a:t>
            </a:r>
            <a:r>
              <a:rPr lang="en-US" altLang="ko-KR" sz="1800" dirty="0" smtClean="0"/>
              <a:t>.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 smtClean="0"/>
              <a:t>파이썬은</a:t>
            </a:r>
            <a:r>
              <a:rPr lang="ko-KR" altLang="en-US" sz="1800" dirty="0" smtClean="0"/>
              <a:t> 문자열을 처리하기 위한 다양한 기능이 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96953"/>
            <a:ext cx="3381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파일에서 문자열 찾은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위치 라인부터 출력하기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36486" y="3212976"/>
            <a:ext cx="3807522" cy="309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문자열 찾기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(0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처음으로 이동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input("\n&gt;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찾을 문자 값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0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while True: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line =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if line == '':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if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in line: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+= 1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fd.tell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solidFill>
                  <a:srgbClr val="C00000"/>
                </a:solidFill>
                <a:cs typeface="Arial" panose="020B0604020202020204" pitchFamily="34" charset="0"/>
              </a:rPr>
              <a:t>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찾기 전까지의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포인터 위치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파이썬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코드 파일을 읽어서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원하는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문자열을 찾아 그 라인부터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줄만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찾기를 원하는 문자열 값을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입력된 문자열을 파일에서 찾아서 해당 줄 내용을 출력 하고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찾는 문자열의 위치를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"^"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표현한다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첫번째 찾은 라인부터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줄만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40133" y="3210059"/>
            <a:ext cx="3684295" cy="309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찾은 위치 줄부터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spos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)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찾은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줄로 이동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lcnt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0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lcnt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&lt; 10: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줄만 출력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line =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if line == '':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+= 1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lcnt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+= 1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print("%3d: %s" %(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line), end='')</a:t>
            </a:r>
          </a:p>
          <a:p>
            <a:pPr>
              <a:buClr>
                <a:srgbClr val="3C479D"/>
              </a:buClr>
            </a:pP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008" y="3861048"/>
            <a:ext cx="2357691" cy="15789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6862734" y="1578278"/>
            <a:ext cx="2281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Ch09-textfileR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87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42732"/>
            <a:ext cx="6336706" cy="17563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파일에 쓸 내용은 문자열로 직접 지정하거나 키보드로 </a:t>
            </a:r>
            <a:r>
              <a:rPr lang="ko-KR" altLang="en-US" sz="1600" dirty="0" err="1"/>
              <a:t>입력받도록</a:t>
            </a:r>
            <a:r>
              <a:rPr lang="ko-KR" altLang="en-US" sz="1600" dirty="0"/>
              <a:t> 하고</a:t>
            </a:r>
            <a:r>
              <a:rPr lang="en-US" altLang="ko-KR" sz="1600" dirty="0"/>
              <a:t>, write( )</a:t>
            </a:r>
            <a:r>
              <a:rPr lang="ko-KR" altLang="en-US" sz="1600" dirty="0"/>
              <a:t>나 </a:t>
            </a:r>
            <a:r>
              <a:rPr lang="en-US" altLang="ko-KR" sz="1600" dirty="0" err="1"/>
              <a:t>writelines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파일에 기록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53" y="1556202"/>
            <a:ext cx="7400925" cy="428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35" y="4509121"/>
            <a:ext cx="6608360" cy="143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7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96944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파일을 쓰기 모드</a:t>
            </a:r>
            <a:r>
              <a:rPr lang="en-US" altLang="ko-KR" sz="1600" dirty="0"/>
              <a:t>(‘w’)</a:t>
            </a:r>
            <a:r>
              <a:rPr lang="ko-KR" altLang="en-US" sz="1600" dirty="0"/>
              <a:t>로 열기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500" dirty="0"/>
              <a:t>‘</a:t>
            </a:r>
            <a:r>
              <a:rPr lang="en-US" altLang="ko-KR" sz="1500" dirty="0"/>
              <a:t>member.txt’ </a:t>
            </a:r>
            <a:r>
              <a:rPr lang="ko-KR" altLang="en-US" sz="1500" dirty="0"/>
              <a:t>파일을 만들 때 ‘</a:t>
            </a:r>
            <a:r>
              <a:rPr lang="en-US" altLang="ko-KR" sz="1500" dirty="0"/>
              <a:t>c:/python’</a:t>
            </a:r>
            <a:r>
              <a:rPr lang="ko-KR" altLang="en-US" sz="1500" dirty="0"/>
              <a:t>이라는 경로가 없으면 </a:t>
            </a:r>
            <a:r>
              <a:rPr lang="en-US" altLang="ko-KR" sz="1500" dirty="0" err="1"/>
              <a:t>FileNotFoundError</a:t>
            </a:r>
            <a:r>
              <a:rPr lang="ko-KR" altLang="en-US" sz="1500" dirty="0"/>
              <a:t>가 발생</a:t>
            </a:r>
            <a:r>
              <a:rPr lang="en-US" altLang="ko-KR" sz="1500" dirty="0"/>
              <a:t>, </a:t>
            </a:r>
            <a:r>
              <a:rPr lang="ko-KR" altLang="en-US" sz="1500" dirty="0"/>
              <a:t>사용 중인 컴퓨터의 환 경에 맞게 드라이브명</a:t>
            </a:r>
            <a:r>
              <a:rPr lang="en-US" altLang="ko-KR" sz="1500" dirty="0"/>
              <a:t>(‘c:’</a:t>
            </a:r>
            <a:r>
              <a:rPr lang="ko-KR" altLang="en-US" sz="1500" dirty="0"/>
              <a:t>나 ‘</a:t>
            </a:r>
            <a:r>
              <a:rPr lang="en-US" altLang="ko-KR" sz="1500" dirty="0"/>
              <a:t>d:’ </a:t>
            </a:r>
            <a:r>
              <a:rPr lang="ko-KR" altLang="en-US" sz="1500" dirty="0"/>
              <a:t>등</a:t>
            </a:r>
            <a:r>
              <a:rPr lang="en-US" altLang="ko-KR" sz="1500" dirty="0"/>
              <a:t>)</a:t>
            </a:r>
            <a:r>
              <a:rPr lang="ko-KR" altLang="en-US" sz="1500" dirty="0"/>
              <a:t>과 디렉토리명을 설정</a:t>
            </a: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/>
              <a:t>write( ) </a:t>
            </a:r>
            <a:r>
              <a:rPr lang="ko-KR" altLang="en-US" sz="1600" dirty="0"/>
              <a:t>함수로 지정한 문자열을 파일에 쓰면 저장한 문자 수를 반환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 err="1"/>
              <a:t>writelines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함수는 하나 이상의 문자열이나 리스트를 인수로 지정하면 파일에 지정한 텍스트를 입력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C00000"/>
              </a:buClr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202"/>
            <a:ext cx="7400925" cy="428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" r="4021" b="1811"/>
          <a:stretch/>
        </p:blipFill>
        <p:spPr>
          <a:xfrm>
            <a:off x="1321707" y="2632210"/>
            <a:ext cx="7066718" cy="364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981"/>
          <a:stretch/>
        </p:blipFill>
        <p:spPr>
          <a:xfrm>
            <a:off x="1321707" y="4219926"/>
            <a:ext cx="7142918" cy="714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3988"/>
          <a:stretch/>
        </p:blipFill>
        <p:spPr>
          <a:xfrm>
            <a:off x="1274727" y="5589241"/>
            <a:ext cx="7160677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3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96944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en-US" altLang="ko-KR" sz="1600" dirty="0"/>
              <a:t>input( ) </a:t>
            </a:r>
            <a:r>
              <a:rPr lang="ko-KR" altLang="en-US" sz="1600" dirty="0"/>
              <a:t>함수로 </a:t>
            </a:r>
            <a:r>
              <a:rPr lang="ko-KR" altLang="en-US" sz="1600" dirty="0" err="1"/>
              <a:t>입력받은</a:t>
            </a:r>
            <a:r>
              <a:rPr lang="ko-KR" altLang="en-US" sz="1600" dirty="0"/>
              <a:t> 텍스트를 파일에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600" dirty="0"/>
              <a:t>파일에 쓰기가 끝나면 반드시 닫기를 실행해야 파일 내용이 물리적으로 저장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202"/>
            <a:ext cx="7400925" cy="42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5502"/>
          <a:stretch/>
        </p:blipFill>
        <p:spPr>
          <a:xfrm>
            <a:off x="1403648" y="2521467"/>
            <a:ext cx="6984776" cy="1038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" r="4765" b="7806"/>
          <a:stretch/>
        </p:blipFill>
        <p:spPr>
          <a:xfrm>
            <a:off x="1403648" y="4365106"/>
            <a:ext cx="6984776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72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919007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리스트로 </a:t>
            </a:r>
            <a:r>
              <a:rPr lang="en-US" altLang="ko-KR" sz="1800" b="1" dirty="0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생성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27584" y="1988840"/>
            <a:ext cx="3240360" cy="3528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poem =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"""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흔들리며 피는 꽃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도종환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아름다운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흔들리면서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흔들리면서 줄기를 곧게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세웠나니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빛나는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젖으며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젖으며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바람과 비에 젖으며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꽃잎 따뜻하게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가는 삶이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39952" y="1988840"/>
            <a:ext cx="4824536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poem.split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('\n')	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줄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단위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추출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 = </a:t>
            </a:r>
            <a:r>
              <a:rPr lang="en-US" altLang="ko-KR" sz="1400" smtClean="0">
                <a:solidFill>
                  <a:srgbClr val="0000FF"/>
                </a:solidFill>
              </a:rPr>
              <a:t>open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("poem.txt", "w")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 파일 열기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</a:rPr>
              <a:t>줄 단위 </a:t>
            </a:r>
            <a:r>
              <a:rPr lang="ko-KR" altLang="en-US" sz="13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endParaRPr lang="en-US" altLang="ko-KR" sz="13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smtClean="0">
                <a:solidFill>
                  <a:srgbClr val="0000FF"/>
                </a:solidFill>
              </a:rPr>
              <a:t>writelines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(x</a:t>
            </a:r>
            <a:r>
              <a:rPr lang="en-US" altLang="ko-KR" sz="1400" dirty="0">
                <a:solidFill>
                  <a:srgbClr val="C00000"/>
                </a:solidFill>
              </a:rPr>
              <a:t>+'\n'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제거된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복원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</a:rPr>
              <a:t>close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	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파일 닫기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9952" y="4149080"/>
            <a:ext cx="4824536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poem.split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('\n')	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줄 단위 추출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open("poem.txt", "w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")	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</a:rPr>
              <a:t>전체 줄 연결한 후 한번에 쓰기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fd.</a:t>
            </a:r>
            <a:r>
              <a:rPr lang="en-US" altLang="ko-KR" sz="1400" smtClean="0">
                <a:solidFill>
                  <a:srgbClr val="0000FF"/>
                </a:solidFill>
              </a:rPr>
              <a:t>write</a:t>
            </a:r>
            <a:r>
              <a:rPr lang="en-US" altLang="ko-KR" sz="1400" dirty="0">
                <a:solidFill>
                  <a:srgbClr val="C00000"/>
                </a:solidFill>
              </a:rPr>
              <a:t>('\</a:t>
            </a:r>
            <a:r>
              <a:rPr lang="en-US" altLang="ko-KR" sz="1400" dirty="0" err="1">
                <a:solidFill>
                  <a:srgbClr val="C00000"/>
                </a:solidFill>
              </a:rPr>
              <a:t>n'.join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en-US" altLang="ko-KR" sz="1400" dirty="0" err="1">
                <a:solidFill>
                  <a:srgbClr val="C00000"/>
                </a:solidFill>
              </a:rPr>
              <a:t>plist</a:t>
            </a:r>
            <a:r>
              <a:rPr lang="en-US" altLang="ko-KR" sz="1400" dirty="0" smtClean="0">
                <a:solidFill>
                  <a:srgbClr val="C00000"/>
                </a:solidFill>
              </a:rPr>
              <a:t>))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#(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리스트를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'\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로 연결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fd.close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	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60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660101"/>
            <a:ext cx="7920000" cy="24889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238837"/>
            <a:ext cx="7618145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읽기 모드로 연 파일은 프로그램이 종료될 때 파일을 자동으로 닫아 주지만</a:t>
            </a:r>
            <a:r>
              <a:rPr lang="en-US" altLang="ko-KR" sz="1600" dirty="0"/>
              <a:t>, </a:t>
            </a:r>
            <a:r>
              <a:rPr lang="ko-KR" altLang="en-US" sz="1600" dirty="0"/>
              <a:t>쓰기 모드의 파일은 닫기 과정이 꼭 필요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660101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660101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파일 닫기를 생략하는 방법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71" y="3068961"/>
            <a:ext cx="6753225" cy="619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94" y="3938740"/>
            <a:ext cx="2556893" cy="27371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35" y="5299450"/>
            <a:ext cx="2665277" cy="13764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374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생성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생성할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9"/>
            <a:ext cx="5139670" cy="234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mlist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[]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파일로 쓰기용 임시 리스트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while True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키보드 입력 값으로 리스트 생성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inmember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list(input("&gt; 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성명 성별 나이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입력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): ").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split()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inmember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 == 0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입력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mlist.append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inmember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print(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키보드로 입력하는 내용을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파일로 생성한다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파일에는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줄 바꿈으로 구분하여 기록한다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나이는 키보드로 입력을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입력을 마치려면 입력 값 없이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Enter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누름 처리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12160" y="4871526"/>
            <a:ext cx="2952328" cy="168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리스트로 파일 생성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open(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, 'w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rec in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fd.writelines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('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\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t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'.join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(rec)+'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\n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007" y="3491833"/>
            <a:ext cx="4455461" cy="1213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878651" y="1499632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KeyW.py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26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smtClean="0">
                <a:cs typeface="Arial" panose="020B0604020202020204" pitchFamily="34" charset="0"/>
              </a:rPr>
              <a:t>파일 읽어서 </a:t>
            </a:r>
            <a:r>
              <a:rPr lang="ko-KR" altLang="en-US" sz="1800" b="1" dirty="0" smtClean="0">
                <a:cs typeface="Arial" panose="020B0604020202020204" pitchFamily="34" charset="0"/>
              </a:rPr>
              <a:t>출력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9"/>
            <a:ext cx="7596844" cy="1977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open(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rec 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split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리스트화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id,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print("%10s : %s  %3d" %(id, sex,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각 항목을 출력한다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확인할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파일에서 각 라인을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리스트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변환하여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추출해낸다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추출한 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나이를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5468761"/>
            <a:ext cx="2953162" cy="11050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5878651" y="1499632"/>
            <a:ext cx="261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KeyR.py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42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smtClean="0">
                <a:cs typeface="Arial" panose="020B0604020202020204" pitchFamily="34" charset="0"/>
              </a:rPr>
              <a:t>파일 읽어서 출력 </a:t>
            </a:r>
            <a:r>
              <a:rPr lang="en-US" altLang="ko-KR" sz="1800" b="1" smtClean="0">
                <a:cs typeface="Arial" panose="020B0604020202020204" pitchFamily="34" charset="0"/>
              </a:rPr>
              <a:t>: with open() ~ </a:t>
            </a:r>
            <a:r>
              <a:rPr lang="ko-KR" altLang="en-US" sz="1800" b="1" smtClean="0">
                <a:cs typeface="Arial" panose="020B0604020202020204" pitchFamily="34" charset="0"/>
              </a:rPr>
              <a:t>절 사용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9"/>
            <a:ext cx="7596844" cy="1977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with open(fname, 'r') as fd</a:t>
            </a: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: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열기에서 닫기 까지를 일괄 처리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rec 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split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리스트화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id,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print("%10s : %s  %3d" %(id, sex,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각 항목을 출력한다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확인할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파일에서 각 라인을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리스트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변환하여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추출해낸다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추출한 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나이를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5468761"/>
            <a:ext cx="2953162" cy="11050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31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파일을 읽기 모드로 열 때 파일명이나 경로를 잘못 설정하면</a:t>
            </a:r>
            <a:r>
              <a:rPr lang="en-US" altLang="ko-KR" sz="1600" dirty="0"/>
              <a:t>, </a:t>
            </a:r>
            <a:r>
              <a:rPr lang="ko-KR" altLang="en-US" sz="1600" dirty="0"/>
              <a:t>파일을 찾지 못하고 다음과 같이 오류가 발생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예상치 못한 상황이 발생할 때</a:t>
            </a:r>
            <a:r>
              <a:rPr lang="ko-KR" altLang="en-US" sz="1600" dirty="0"/>
              <a:t>를 대비해 실행할 동작을 미리 정해 두는 것이 예외 처리 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 err="1"/>
              <a:t>파이썬에서는</a:t>
            </a:r>
            <a:r>
              <a:rPr lang="ko-KR" altLang="en-US" sz="1600" dirty="0"/>
              <a:t> 예외 처리 구문으로 </a:t>
            </a:r>
            <a:r>
              <a:rPr lang="en-US" altLang="ko-KR" sz="1600" dirty="0"/>
              <a:t>try</a:t>
            </a:r>
            <a:r>
              <a:rPr lang="ko-KR" altLang="en-US" sz="1600" dirty="0"/>
              <a:t>와 </a:t>
            </a:r>
            <a:r>
              <a:rPr lang="en-US" altLang="ko-KR" sz="1600" dirty="0"/>
              <a:t>except</a:t>
            </a:r>
            <a:r>
              <a:rPr lang="ko-KR" altLang="en-US" sz="1600" dirty="0"/>
              <a:t>를 사용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28" y="2348881"/>
            <a:ext cx="7296150" cy="1323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228" y="5085185"/>
            <a:ext cx="73056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1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792088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텍스트라고도 불리는 문자열은 메시지 전송이나 문서 편집 등 일상생활에서 많이 사용하는 </a:t>
            </a:r>
            <a:r>
              <a:rPr lang="ko-KR" altLang="en-US" sz="1600" dirty="0" err="1"/>
              <a:t>데이터형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컴퓨터는 숫자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  <a:r>
              <a:rPr lang="ko-KR" altLang="en-US" sz="1600" dirty="0"/>
              <a:t>로 모든 데이터를 처리하지만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사용자의 편의를 위해 전달하려는 값을 </a:t>
            </a:r>
            <a:r>
              <a:rPr lang="ko-KR" altLang="en-US" sz="1600" b="1" dirty="0"/>
              <a:t>텍스트</a:t>
            </a:r>
            <a:r>
              <a:rPr lang="ko-KR" altLang="en-US" sz="1600" dirty="0"/>
              <a:t>로 변환하여 보여줘야 함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문자열은 하나 이상의 </a:t>
            </a:r>
            <a:r>
              <a:rPr lang="ko-KR" altLang="en-US" sz="1600" b="1" dirty="0"/>
              <a:t>문자</a:t>
            </a:r>
            <a:r>
              <a:rPr lang="ko-KR" altLang="en-US" sz="1600" dirty="0"/>
              <a:t>가 끈에 묶인 것처럼 차례대로 </a:t>
            </a:r>
            <a:r>
              <a:rPr lang="ko-KR" altLang="en-US" sz="1600" b="1" dirty="0"/>
              <a:t>연결</a:t>
            </a:r>
            <a:r>
              <a:rPr lang="ko-KR" altLang="en-US" sz="1600" dirty="0"/>
              <a:t>되어 있는 </a:t>
            </a:r>
            <a:r>
              <a:rPr lang="ko-KR" altLang="en-US" sz="1600" dirty="0" smtClean="0"/>
              <a:t>구조</a:t>
            </a:r>
            <a:endParaRPr lang="en-US" altLang="ko-KR" sz="1600" dirty="0" smtClean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sz="1500" dirty="0" smtClean="0"/>
              <a:t>문자열을 구성하는 각 </a:t>
            </a:r>
            <a:r>
              <a:rPr lang="ko-KR" altLang="en-US" sz="1500" b="1" dirty="0" smtClean="0"/>
              <a:t>문자</a:t>
            </a:r>
            <a:r>
              <a:rPr lang="ko-KR" altLang="en-US" sz="1500" dirty="0" smtClean="0"/>
              <a:t>는 </a:t>
            </a:r>
            <a:r>
              <a:rPr lang="en-US" altLang="ko-KR" sz="1500" b="1" dirty="0" smtClean="0"/>
              <a:t>ASCII </a:t>
            </a:r>
            <a:r>
              <a:rPr lang="ko-KR" altLang="en-US" sz="1500" b="1" dirty="0" smtClean="0"/>
              <a:t>코드</a:t>
            </a:r>
            <a:r>
              <a:rPr lang="en-US" altLang="ko-KR" sz="1500" dirty="0" smtClean="0"/>
              <a:t>(8bit)</a:t>
            </a:r>
            <a:r>
              <a:rPr lang="ko-KR" altLang="en-US" sz="1500" dirty="0" smtClean="0"/>
              <a:t>로 표현된다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72" y="4281959"/>
            <a:ext cx="7312590" cy="19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4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1888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사용자가 정수 값을 입력하지 않으면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오류 메시지 대신 프로그램에서 미리 정해둔 내용을 출력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05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예외 처리를 위해 다음과 같이 오류가 발생하지 않은 경우에도 실행할 명령을 정해 둘 수도 있음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12" y="1556793"/>
            <a:ext cx="7391400" cy="42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641"/>
          <a:stretch/>
        </p:blipFill>
        <p:spPr>
          <a:xfrm>
            <a:off x="1403649" y="2618297"/>
            <a:ext cx="6984776" cy="1781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4641"/>
          <a:stretch/>
        </p:blipFill>
        <p:spPr>
          <a:xfrm>
            <a:off x="1403649" y="5157193"/>
            <a:ext cx="69847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32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2088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>
              <a:buClr>
                <a:srgbClr val="3C479D"/>
              </a:buClr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파일을 열지 못하는 경우에는 ‘파일 확인’ 메시지를 출력하도록 하고</a:t>
            </a:r>
            <a:r>
              <a:rPr lang="en-US" altLang="ko-KR" sz="1600" dirty="0"/>
              <a:t>, </a:t>
            </a:r>
            <a:r>
              <a:rPr lang="ko-KR" altLang="en-US" sz="1600" dirty="0"/>
              <a:t>파일 열기에 문제가 없으면 파일의 내용을 모두 읽어 출력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41" y="1535732"/>
            <a:ext cx="7372350" cy="41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865"/>
          <a:stretch/>
        </p:blipFill>
        <p:spPr>
          <a:xfrm>
            <a:off x="1331641" y="2690849"/>
            <a:ext cx="6984776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02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9288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>
              <a:buClr>
                <a:srgbClr val="3C479D"/>
              </a:buClr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파일의 경로를 올바르게 설정하는 경우</a:t>
            </a:r>
            <a:r>
              <a:rPr lang="en-US" altLang="ko-KR" sz="1600" dirty="0"/>
              <a:t>, </a:t>
            </a:r>
            <a:r>
              <a:rPr lang="ko-KR" altLang="en-US" sz="1600" dirty="0"/>
              <a:t>파일을 정상적으로 읽어서 모든 내용을 출력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41" y="1535732"/>
            <a:ext cx="73723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134"/>
          <a:stretch/>
        </p:blipFill>
        <p:spPr>
          <a:xfrm>
            <a:off x="1403649" y="2708921"/>
            <a:ext cx="6984776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46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 smtClean="0"/>
              <a:t>예외 처리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try: ~  except: ~  else: ~ </a:t>
            </a: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8"/>
            <a:ext cx="7596844" cy="2333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try: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open(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')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except: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print("&gt;&gt;</a:t>
            </a:r>
            <a:r>
              <a:rPr lang="ko-KR" altLang="en-US" sz="1400" smtClean="0">
                <a:solidFill>
                  <a:schemeClr val="tx1"/>
                </a:solidFill>
                <a:cs typeface="Arial" panose="020B0604020202020204" pitchFamily="34" charset="0"/>
              </a:rPr>
              <a:t>파일이 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존재하지 </a:t>
            </a:r>
            <a:r>
              <a:rPr lang="ko-KR" altLang="en-US" sz="1400">
                <a:solidFill>
                  <a:schemeClr val="tx1"/>
                </a:solidFill>
                <a:cs typeface="Arial" panose="020B0604020202020204" pitchFamily="34" charset="0"/>
              </a:rPr>
              <a:t>않습니다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.\n%s" %fname)</a:t>
            </a:r>
            <a:endParaRPr lang="en-US" altLang="ko-KR" sz="14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else: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for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line in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():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    rec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line.split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리스트화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id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("%10s : %s  %3d" %(id, sex,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각 항목을 출력한다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확인할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파일에서 각 라인을 리스트로 변환하여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추출해낸다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추출한 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나이를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752" b="-1"/>
          <a:stretch/>
        </p:blipFill>
        <p:spPr>
          <a:xfrm>
            <a:off x="4734811" y="3968305"/>
            <a:ext cx="4163006" cy="87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834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 smtClean="0"/>
              <a:t>예외 처리</a:t>
            </a:r>
            <a:endParaRPr lang="en-US" altLang="ko-KR" sz="2000" dirty="0" smtClean="0"/>
          </a:p>
          <a:p>
            <a:pPr marL="466725" lvl="2" indent="-28575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 smtClean="0">
                <a:cs typeface="Arial" panose="020B0604020202020204" pitchFamily="34" charset="0"/>
              </a:rPr>
              <a:t>except</a:t>
            </a:r>
            <a:r>
              <a:rPr lang="en-US" altLang="ko-KR" sz="1800" b="1" dirty="0">
                <a:cs typeface="Arial" panose="020B0604020202020204" pitchFamily="34" charset="0"/>
              </a:rPr>
              <a:t>: </a:t>
            </a:r>
            <a:r>
              <a:rPr lang="ko-KR" altLang="en-US" sz="1800" b="1" dirty="0" smtClean="0">
                <a:cs typeface="Arial" panose="020B0604020202020204" pitchFamily="34" charset="0"/>
              </a:rPr>
              <a:t>예외의 종류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2834686" cy="46427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4" y="1916832"/>
            <a:ext cx="3046848" cy="3859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811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 smtClean="0"/>
              <a:t>예외 처리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except</a:t>
            </a:r>
            <a:r>
              <a:rPr lang="en-US" altLang="ko-KR" sz="1800" b="1" dirty="0">
                <a:cs typeface="Arial" panose="020B0604020202020204" pitchFamily="34" charset="0"/>
              </a:rPr>
              <a:t>: </a:t>
            </a:r>
            <a:r>
              <a:rPr lang="ko-KR" altLang="en-US" sz="1800" b="1" dirty="0" smtClean="0">
                <a:cs typeface="Arial" panose="020B0604020202020204" pitchFamily="34" charset="0"/>
              </a:rPr>
              <a:t>예외의 종류 지정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10" name="직사각형 9"/>
          <p:cNvSpPr/>
          <p:nvPr/>
        </p:nvSpPr>
        <p:spPr>
          <a:xfrm>
            <a:off x="800482" y="3393826"/>
            <a:ext cx="7596844" cy="3347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try: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a = 3 / 0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#Error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발생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open(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')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	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except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FileNotFoundError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:	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print("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파일이 존재하지 않습니다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.\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n%s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" 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%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fname)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except </a:t>
            </a:r>
            <a:r>
              <a:rPr lang="en-US" altLang="ko-KR" sz="1400" dirty="0" err="1" smtClean="0">
                <a:solidFill>
                  <a:srgbClr val="0000FF"/>
                </a:solidFill>
                <a:cs typeface="Arial" panose="020B0604020202020204" pitchFamily="34" charset="0"/>
              </a:rPr>
              <a:t>ZeroDivisionError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 as </a:t>
            </a:r>
            <a:r>
              <a:rPr lang="en-US" altLang="ko-KR" sz="14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ze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:	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print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("Error: %s" %</a:t>
            </a:r>
            <a:r>
              <a:rPr lang="en-US" altLang="ko-KR" sz="1400" err="1" smtClean="0">
                <a:solidFill>
                  <a:srgbClr val="C00000"/>
                </a:solidFill>
                <a:cs typeface="Arial" panose="020B0604020202020204" pitchFamily="34" charset="0"/>
              </a:rPr>
              <a:t>ze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else:	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for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line in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():	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    rec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line.split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	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id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	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("%10s : %s  %3d" %(id, sex,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	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finally: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예외에 관계 없이 처리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print("^^ Have a good time!")	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442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except: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지정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방법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except:   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	#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모든 예외 처리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except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   #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지정된 예외만 처리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상위 예외로 하위 예외 처리 가능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except 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…): #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복수개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 동시 처리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except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as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    #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변수로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표준 예외 메시지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4149080"/>
            <a:ext cx="2724530" cy="8192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5737892" y="1457462"/>
            <a:ext cx="2794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Ch09-textfile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KeyR</a:t>
            </a: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예외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5913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실습</a:t>
            </a:r>
            <a:r>
              <a:rPr lang="en-US" altLang="ko-KR" sz="1800" b="1" smtClean="0">
                <a:cs typeface="Arial" panose="020B0604020202020204" pitchFamily="34" charset="0"/>
              </a:rPr>
              <a:t>-1]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메뉴</a:t>
            </a:r>
            <a:r>
              <a:rPr lang="en-US" altLang="ko-KR" sz="1800" b="1" dirty="0" smtClean="0">
                <a:cs typeface="Arial" panose="020B0604020202020204" pitchFamily="34" charset="0"/>
              </a:rPr>
              <a:t>(menu)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딕셔너리를</a:t>
            </a:r>
            <a:r>
              <a:rPr lang="ko-KR" altLang="en-US" sz="1800" b="1" dirty="0" smtClean="0">
                <a:cs typeface="Arial" panose="020B0604020202020204" pitchFamily="34" charset="0"/>
              </a:rPr>
              <a:t> </a:t>
            </a:r>
            <a:r>
              <a:rPr lang="en-US" altLang="ko-KR" sz="1800" b="1" dirty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파일로 저장하기 </a:t>
            </a:r>
            <a:r>
              <a:rPr lang="en-US" altLang="ko-KR" sz="1800" b="1" dirty="0" smtClean="0">
                <a:cs typeface="Arial" panose="020B0604020202020204" pitchFamily="34" charset="0"/>
              </a:rPr>
              <a:t>(1) </a:t>
            </a: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5391335"/>
            <a:ext cx="7596844" cy="773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Main ######</a:t>
            </a:r>
          </a:p>
          <a:p>
            <a:pPr>
              <a:buClr>
                <a:srgbClr val="3C479D"/>
              </a:buClr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write_menu_file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(menu)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파일로 쓰기</a:t>
            </a:r>
          </a:p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64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파일로 저장하는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파일명은 현제 코드 위치에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"Menu.txt"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파일의각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(line)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(record)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구성은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대분류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순으로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레코드의 각 데이터 항목은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'\t'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2192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os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en-US" altLang="ko-KR" sz="10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= {'COFFEE': [['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에스프레소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3.0],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아메리카노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3.0],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카페라떼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카프치노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'LATTE':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말차라떼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초코라떼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카페라떼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'TEA':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청귤차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자몽차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레몬차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카모마일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'ADE':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자몽에이드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레몬에이드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청포도에이드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'JUICE': [['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망고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바나나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딸기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키위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'SMOOTHIE':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청귤스무디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요거트스무디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'MILK TEA':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흑당밀크티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달고나밀크티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</a:t>
            </a:r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]]}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b="1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= {}  #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파일로부터 만들 메뉴</a:t>
            </a:r>
            <a:endParaRPr lang="en-US" altLang="ko-KR" sz="105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59" y="3646971"/>
            <a:ext cx="2113407" cy="30943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65759" y="1122831"/>
            <a:ext cx="24753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MenuFileWR.py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01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실습</a:t>
            </a:r>
            <a:r>
              <a:rPr lang="en-US" altLang="ko-KR" sz="1800" b="1" smtClean="0">
                <a:cs typeface="Arial" panose="020B0604020202020204" pitchFamily="34" charset="0"/>
              </a:rPr>
              <a:t>-1]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메뉴</a:t>
            </a:r>
            <a:r>
              <a:rPr lang="en-US" altLang="ko-KR" sz="1800" b="1" dirty="0" smtClean="0">
                <a:cs typeface="Arial" panose="020B0604020202020204" pitchFamily="34" charset="0"/>
              </a:rPr>
              <a:t>(menu)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딕셔너리를</a:t>
            </a:r>
            <a:r>
              <a:rPr lang="ko-KR" altLang="en-US" sz="1800" b="1" dirty="0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파일로 저장하기 </a:t>
            </a:r>
            <a:r>
              <a:rPr lang="en-US" altLang="ko-KR" sz="1800" b="1" dirty="0" smtClean="0">
                <a:cs typeface="Arial" panose="020B0604020202020204" pitchFamily="34" charset="0"/>
              </a:rPr>
              <a:t>(2)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64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파일로 저장하는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파일명은 현제 코드 위치에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"Menu.txt"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레코드의 구성은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대분류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순으로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레코드의 각 데이터 항목은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'\t'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09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def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write_menu_file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(menu):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 '\\' + "Menu.txt"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open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'w')</a:t>
            </a:r>
            <a:endParaRPr lang="en-US" altLang="ko-KR" sz="14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for title,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mlists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in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menu.</a:t>
            </a: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items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():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price in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mlists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rec = title + '\t' +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 '\t' +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str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(price) + '\n'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fd.writelines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(rec)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73" y="3293114"/>
            <a:ext cx="2231567" cy="32674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6165759" y="1122831"/>
            <a:ext cx="24753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MenuFileWR.py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10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6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/n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파일을 읽어서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err="1" smtClean="0">
                <a:cs typeface="Arial" panose="020B0604020202020204" pitchFamily="34" charset="0"/>
              </a:rPr>
              <a:t>딕셔너리로</a:t>
            </a:r>
            <a:r>
              <a:rPr lang="ko-KR" altLang="en-US" sz="1800" b="1" smtClean="0">
                <a:cs typeface="Arial" panose="020B0604020202020204" pitchFamily="34" charset="0"/>
              </a:rPr>
              <a:t> 만들어 출력하기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90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00482" y="2852937"/>
            <a:ext cx="7596844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kumimoji="0" lang="ko-KR" altLang="ko-KR" sz="1200">
                <a:solidFill>
                  <a:srgbClr val="000000"/>
                </a:solidFill>
                <a:latin typeface="+mn-ea"/>
              </a:rPr>
              <a:t>menu = {}  </a:t>
            </a:r>
            <a:r>
              <a:rPr kumimoji="0" lang="ko-KR" altLang="ko-KR" sz="1200" i="1">
                <a:solidFill>
                  <a:srgbClr val="808080"/>
                </a:solidFill>
                <a:latin typeface="Arial Unicode MS"/>
                <a:ea typeface="JetBrains Mono"/>
              </a:rPr>
              <a:t>#</a:t>
            </a:r>
            <a:r>
              <a:rPr kumimoji="0" lang="ko-KR" altLang="ko-KR" sz="1200" i="1">
                <a:solidFill>
                  <a:srgbClr val="808080"/>
                </a:solidFill>
                <a:latin typeface="맑은 고딕" panose="020B0503020000020004" pitchFamily="50" charset="-127"/>
              </a:rPr>
              <a:t>파일로부터 만들 메뉴</a:t>
            </a:r>
            <a:endParaRPr kumimoji="0" lang="ko-KR" altLang="ko-KR" sz="20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smtClean="0">
                <a:solidFill>
                  <a:srgbClr val="C00000"/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prt_menu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(menu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출력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336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6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/n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파일을 읽어서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딕셔너리로</a:t>
            </a:r>
            <a:r>
              <a:rPr lang="ko-KR" altLang="en-US" sz="1800" b="1" dirty="0" smtClean="0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만들기 </a:t>
            </a:r>
            <a:r>
              <a:rPr lang="en-US" altLang="ko-KR" sz="1800" b="1" smtClean="0">
                <a:cs typeface="Arial" panose="020B0604020202020204" pitchFamily="34" charset="0"/>
              </a:rPr>
              <a:t>(2)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90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2852936"/>
            <a:ext cx="7596844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def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read_menu_file</a:t>
            </a:r>
            <a:r>
              <a:rPr lang="en-US" altLang="ko-KR" sz="1400" smtClean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():</a:t>
            </a:r>
            <a:endParaRPr lang="en-US" altLang="ko-KR" sz="14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 '\\' + "Menu.txt"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open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'r')</a:t>
            </a:r>
            <a:endParaRPr lang="en-US" altLang="ko-KR" sz="14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[]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line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readline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한 줄만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rec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line.split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	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리스트화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title, *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rec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 #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언팩킹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save_title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title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변화 탐지용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seek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(0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  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원위치로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lcnt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0</a:t>
            </a:r>
            <a:endParaRPr lang="en-US" altLang="ko-KR" sz="1400" dirty="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73" y="3293114"/>
            <a:ext cx="2231567" cy="32674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5142814"/>
            <a:ext cx="5186255" cy="14300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80733" y="2784824"/>
            <a:ext cx="211659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Ch09-MenuFile00.py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3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문자열은 큰따옴표</a:t>
            </a:r>
            <a:r>
              <a:rPr lang="en-US" altLang="ko-KR" sz="1600" dirty="0"/>
              <a:t>(“”)</a:t>
            </a:r>
            <a:r>
              <a:rPr lang="ko-KR" altLang="en-US" sz="1600" dirty="0"/>
              <a:t>나 작은따옴표</a:t>
            </a:r>
            <a:r>
              <a:rPr lang="en-US" altLang="ko-KR" sz="1600" dirty="0"/>
              <a:t>(‘’)</a:t>
            </a:r>
            <a:r>
              <a:rPr lang="ko-KR" altLang="en-US" sz="1600" dirty="0"/>
              <a:t>를 사용해서 값을 정의할 수 있고</a:t>
            </a:r>
            <a:r>
              <a:rPr lang="en-US" altLang="ko-KR" sz="1600" dirty="0"/>
              <a:t>, </a:t>
            </a:r>
            <a:endParaRPr lang="en-US" altLang="ko-KR" sz="1600" dirty="0" smtClean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b="1" dirty="0" err="1" smtClean="0"/>
              <a:t>str</a:t>
            </a:r>
            <a:r>
              <a:rPr lang="en-US" altLang="ko-KR" sz="1600" b="1" dirty="0"/>
              <a:t>( ) </a:t>
            </a:r>
            <a:r>
              <a:rPr lang="ko-KR" altLang="en-US" sz="1600" dirty="0"/>
              <a:t>함수를 사용하면 숫자를 문자열로 변환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문자열은 리스트나 </a:t>
            </a:r>
            <a:r>
              <a:rPr lang="ko-KR" altLang="en-US" sz="1600" dirty="0" err="1"/>
              <a:t>튜플처럼</a:t>
            </a:r>
            <a:r>
              <a:rPr lang="ko-KR" altLang="en-US" sz="1600" dirty="0"/>
              <a:t> 대괄호 안에 </a:t>
            </a:r>
            <a:r>
              <a:rPr lang="en-US" altLang="ko-KR" sz="1600" dirty="0"/>
              <a:t>[0]</a:t>
            </a:r>
            <a:r>
              <a:rPr lang="ko-KR" altLang="en-US" sz="1600" dirty="0"/>
              <a:t>부터 시작하는 </a:t>
            </a:r>
            <a:r>
              <a:rPr lang="ko-KR" altLang="en-US" sz="1600" b="1" dirty="0"/>
              <a:t>인덱스</a:t>
            </a:r>
            <a:r>
              <a:rPr lang="ko-KR" altLang="en-US" sz="1600" dirty="0"/>
              <a:t>를 사용하고</a:t>
            </a:r>
            <a:r>
              <a:rPr lang="en-US" altLang="ko-KR" sz="1600" dirty="0"/>
              <a:t>, </a:t>
            </a:r>
            <a:r>
              <a:rPr lang="ko-KR" altLang="en-US" sz="1600" dirty="0"/>
              <a:t>마지막 글자부터 번호를 매기는 음수 인덱스도 이용 가능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123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과 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123’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은 숫자와 문자열로 구분되는 완전히 다른 값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문자열 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123’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개의 문자가 연결된 구조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(‘1’+‘2’+‘3’)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이며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나눗셈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(/, //, %)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이나 뺄셈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(-)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과 같은 연산 불가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238613"/>
            <a:ext cx="6549112" cy="220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45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6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파일을 읽어서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딕셔너리로</a:t>
            </a:r>
            <a:r>
              <a:rPr lang="ko-KR" altLang="en-US" sz="1800" b="1" dirty="0" smtClean="0">
                <a:cs typeface="Arial" panose="020B0604020202020204" pitchFamily="34" charset="0"/>
              </a:rPr>
              <a:t> 만들기 </a:t>
            </a:r>
            <a:r>
              <a:rPr lang="en-US" altLang="ko-KR" sz="1800" b="1" dirty="0" smtClean="0">
                <a:cs typeface="Arial" panose="020B0604020202020204" pitchFamily="34" charset="0"/>
              </a:rPr>
              <a:t>(2)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90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2852936"/>
            <a:ext cx="7596844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for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 in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fd.readlines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():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한 줄씩 반복 읽기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lcnt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+= 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line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line.</a:t>
            </a: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rstrip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('\n')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rec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line.split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('\t')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title,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price = rec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if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save_title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!= 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title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#title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변화 감지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menu[save_title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] =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메뉴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딕셔너리에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추가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save_title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title	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다음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대분류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메뉴 작업 준비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[]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mlist.append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([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, float(price</a:t>
            </a:r>
            <a:r>
              <a:rPr lang="en-US" altLang="ko-KR" sz="1400" dirty="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)])	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소분류 메뉴 리스트 구성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lcnt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&gt; 0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:	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리스트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메뉴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가 존재할 경우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menu[save_title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] =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altLang="ko-KR" sz="1400" dirty="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마지막 항목 메뉴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딕셔너리에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추가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73" y="3293114"/>
            <a:ext cx="2231567" cy="32674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60" y="3225001"/>
            <a:ext cx="5436940" cy="1284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490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-2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</a:t>
            </a:r>
            <a:r>
              <a:rPr lang="ko-KR" altLang="en-US" sz="1800" b="1" dirty="0" smtClean="0">
                <a:cs typeface="Arial" panose="020B0604020202020204" pitchFamily="34" charset="0"/>
              </a:rPr>
              <a:t> 구성 후 메뉴 출력하기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473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 후에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메뉴표를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파일로부터 새롭게 생성할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코드에서 삭제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 형식은 아래 그림과 같이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 출력은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prt_menu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작성하여 해결한다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00482" y="3429000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prt_menu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(menu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cs typeface="Arial" panose="020B0604020202020204" pitchFamily="34" charset="0"/>
              </a:rPr>
              <a:t>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출력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3807907"/>
            <a:ext cx="1803070" cy="27900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1411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-3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menu </a:t>
            </a:r>
            <a:r>
              <a:rPr lang="ko-KR" altLang="en-US" sz="1800" b="1" smtClean="0">
                <a:cs typeface="Arial" panose="020B0604020202020204" pitchFamily="34" charset="0"/>
              </a:rPr>
              <a:t>딕셔너리로부터 대분류메뉴 딕셔너리 만들기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대분류 메뉴 딕셔너리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(menugroup)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구성하시오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이미 구성된 소분류 메뉴 딕셔너리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(menu)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참조하여 구성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Key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0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부터 시작하는 순서번호로 하고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키에 대응되는 값은 대분류 메뉴명으로 구성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55807" y="185223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Ch08-Menu02.py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223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menugroup = {}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prt_menugroup(menugroup)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4149080"/>
            <a:ext cx="1657581" cy="20957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745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-4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대분류메뉴 선택 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257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대분류 메뉴표 출력하여주고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그 중 하나를 선택하는 코드를 완성하시오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키보드로 대분류 메뉴의 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Key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입력 받아 처리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입력 받은 키로 소분류 메뉴 딕셔너리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(menu)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참조하여 해당 리스트를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대분류메뉴의 번호를 반환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Ch08-Menu03.py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255691"/>
            <a:ext cx="759684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inkey = </a:t>
            </a: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sel_menugroup()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선택된 번호 반환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4941168"/>
            <a:ext cx="3195180" cy="18411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5399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-5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소분류메뉴 선택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대분류 메뉴의 소분류 메뉴표 출력하여주고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그 중 하나를 선택하는 코드를 완성하시오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대분류 메뉴로 소분류 메뉴 리스트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출력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이때 순서번호도 함께 출력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소분류 메뉴의 순서번호를 키보드로 입력 받아 메뉴 선택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메뉴명 출력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Ch08-Menu04.py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inkey = sel_menugroup()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선택된 번호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068960"/>
            <a:ext cx="2271541" cy="36068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9786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-6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소분류메뉴 주문 수량 처리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소분류 메뉴에 대한 주문 수량을 입력받아 주문내역 리스트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구성하시오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 리스트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[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메뉴명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단가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주문수량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금액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]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로 구성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금액은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단가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*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주문수량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계산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구성된 주문 리스트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출력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Ch08-Menu05.py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inkey = sel_menugroup()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선택된 번호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092010"/>
            <a:ext cx="2406589" cy="27064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943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-7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결과 출력</a:t>
            </a:r>
            <a:r>
              <a:rPr lang="en-US" altLang="ko-KR" sz="1800" b="1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및 주문 계속 처리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85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 선택을 계속 할 수 있도록 코드를 수정하고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마지막에 주문 내역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 종료는 키보드로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'x'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나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'X'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값을 입력받아 처리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기타 키는 주문 계속으로 처리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최종 주문내역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은 주문한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메뉴명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단가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 수량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금액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 나열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마지막에 주문 합계를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총 주문 잔 수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총 청구 금액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출력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Ch08-Menu06.py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1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1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selmlist = []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altLang="ko-KR" sz="130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/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True: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inkey = sel_menugroup()    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번호 반환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sel_menu(inkey</a:t>
            </a: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결과 리스트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prt_result(selmlist)</a:t>
            </a:r>
            <a:endParaRPr lang="en-US" altLang="ko-KR" sz="130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insel = input("&gt;&gt;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계속 주문을 하시겠습니까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? [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: x, 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계속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: Enter]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if insel == 'x' or insel == 'X':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4938"/>
          <a:stretch/>
        </p:blipFill>
        <p:spPr>
          <a:xfrm>
            <a:off x="5625491" y="3028232"/>
            <a:ext cx="3338997" cy="14281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814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-8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</a:t>
            </a:r>
            <a:r>
              <a:rPr lang="ko-KR" altLang="en-US" sz="1800" b="1" smtClean="0">
                <a:cs typeface="Arial" panose="020B0604020202020204" pitchFamily="34" charset="0"/>
              </a:rPr>
              <a:t>결과</a:t>
            </a:r>
            <a:r>
              <a:rPr lang="en-US" altLang="ko-KR" sz="1800" b="1" smtClean="0">
                <a:cs typeface="Arial" panose="020B0604020202020204" pitchFamily="34" charset="0"/>
              </a:rPr>
              <a:t>(selmlist) </a:t>
            </a:r>
            <a:r>
              <a:rPr lang="ko-KR" altLang="en-US" sz="1800" b="1" smtClean="0">
                <a:cs typeface="Arial" panose="020B0604020202020204" pitchFamily="34" charset="0"/>
              </a:rPr>
              <a:t>파일</a:t>
            </a:r>
            <a:r>
              <a:rPr lang="en-US" altLang="ko-KR" sz="1800" b="1">
                <a:cs typeface="Arial" panose="020B0604020202020204" pitchFamily="34" charset="0"/>
              </a:rPr>
              <a:t>(Orders_2023.txt)</a:t>
            </a:r>
            <a:r>
              <a:rPr lang="ko-KR" altLang="en-US" sz="1800" b="1" smtClean="0">
                <a:cs typeface="Arial" panose="020B0604020202020204" pitchFamily="34" charset="0"/>
              </a:rPr>
              <a:t>에 추가 </a:t>
            </a:r>
            <a:r>
              <a:rPr lang="en-US" altLang="ko-KR" sz="1800" b="1" smtClean="0">
                <a:cs typeface="Arial" panose="020B0604020202020204" pitchFamily="34" charset="0"/>
              </a:rPr>
              <a:t>(1)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85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주문이 끝나면 주문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내역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'Orders_2023.txt'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에 추가하시오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'Orders.txt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파일의 레코드는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{orderid   seq   menu   unit  qty   tot}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로 구성한다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orderid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주문일자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주문시간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구성</a:t>
            </a:r>
            <a:endParaRPr lang="en-US" altLang="ko-KR" sz="12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oseq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함께 이루어진 주문의 순서번호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from datetime import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datetime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300" smtClean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read_menu_file() 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)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딕셔너리 출력</a:t>
            </a:r>
          </a:p>
          <a:p>
            <a:pPr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출력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= []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while True: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inkey = sel_menugroup()     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대분류메뉴 번호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    #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 수량 처리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 결과 리스트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prt_result(selmlist)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insel = input("&gt;&gt;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계속 주문을 하시겠습니까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? [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x,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계속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Enter] ")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if insel == 'x' or insel == 'X':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append_order_file(selmlist)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주문내역 파일로 저장</a:t>
            </a:r>
            <a:endParaRPr lang="en-US" altLang="ko-KR" sz="130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4293096"/>
            <a:ext cx="4584349" cy="14476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737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-8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결과</a:t>
            </a:r>
            <a:r>
              <a:rPr lang="en-US" altLang="ko-KR" sz="1800" b="1">
                <a:cs typeface="Arial" panose="020B0604020202020204" pitchFamily="34" charset="0"/>
              </a:rPr>
              <a:t>(selmlist) </a:t>
            </a:r>
            <a:r>
              <a:rPr lang="ko-KR" altLang="en-US" sz="1800" b="1">
                <a:cs typeface="Arial" panose="020B0604020202020204" pitchFamily="34" charset="0"/>
              </a:rPr>
              <a:t>파일</a:t>
            </a:r>
            <a:r>
              <a:rPr lang="en-US" altLang="ko-KR" sz="1800" b="1" smtClean="0">
                <a:cs typeface="Arial" panose="020B0604020202020204" pitchFamily="34" charset="0"/>
              </a:rPr>
              <a:t>(Orders_2023.txt</a:t>
            </a:r>
            <a:r>
              <a:rPr lang="en-US" altLang="ko-KR" sz="1800" b="1">
                <a:cs typeface="Arial" panose="020B0604020202020204" pitchFamily="34" charset="0"/>
              </a:rPr>
              <a:t>)</a:t>
            </a:r>
            <a:r>
              <a:rPr lang="ko-KR" altLang="en-US" sz="1800" b="1">
                <a:cs typeface="Arial" panose="020B0604020202020204" pitchFamily="34" charset="0"/>
              </a:rPr>
              <a:t>에 추가 </a:t>
            </a:r>
            <a:r>
              <a:rPr lang="en-US" altLang="ko-KR" sz="1800" b="1" smtClean="0">
                <a:cs typeface="Arial" panose="020B0604020202020204" pitchFamily="34" charset="0"/>
              </a:rPr>
              <a:t>(2)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85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주문이 끝나면 주문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내역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'Orders_2023.txt'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에 추가하시오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'Orders.txt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파일의 레코드는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{orderid   seq   menu   unit  qty   tot}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로 구성한다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orderid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주문일자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주문시간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구성</a:t>
            </a:r>
            <a:endParaRPr lang="en-US" altLang="ko-KR" sz="12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oseq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함께 이루어진 주문의 순서번호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71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def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append_order_file(selmlist)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 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리스트를 파일로 저장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 = os.getcwd()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fname = fpath + '\\' +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'Orders_2023.txt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fd = open(fname,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'a')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없으면 파일 생성 후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append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100" smtClean="0">
                <a:solidFill>
                  <a:srgbClr val="0000FF"/>
                </a:solidFill>
                <a:cs typeface="Arial" panose="020B0604020202020204" pitchFamily="34" charset="0"/>
              </a:rPr>
              <a:t>## </a:t>
            </a:r>
            <a:r>
              <a:rPr lang="ko-KR" altLang="en-US" sz="1100" smtClean="0">
                <a:solidFill>
                  <a:srgbClr val="0000FF"/>
                </a:solidFill>
                <a:cs typeface="Arial" panose="020B0604020202020204" pitchFamily="34" charset="0"/>
              </a:rPr>
              <a:t>완성할 부분 </a:t>
            </a:r>
            <a:r>
              <a:rPr lang="en-US" altLang="ko-KR" sz="1100" smtClean="0">
                <a:solidFill>
                  <a:srgbClr val="0000FF"/>
                </a:solidFill>
                <a:cs typeface="Arial" panose="020B0604020202020204" pitchFamily="34" charset="0"/>
              </a:rPr>
              <a:t>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499992" y="3573016"/>
            <a:ext cx="4339246" cy="1370288"/>
            <a:chOff x="4499992" y="3573016"/>
            <a:chExt cx="4339246" cy="13702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9992" y="3573016"/>
              <a:ext cx="4339246" cy="137028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5004048" y="4060749"/>
              <a:ext cx="37444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solidFill>
                    <a:schemeClr val="accent6">
                      <a:lumMod val="75000"/>
                    </a:schemeClr>
                  </a:solidFill>
                  <a:latin typeface="+mn-ea"/>
                  <a:cs typeface="Arial" panose="020B0604020202020204" pitchFamily="34" charset="0"/>
                </a:rPr>
                <a:t>orderid </a:t>
              </a:r>
              <a:r>
                <a:rPr lang="en-US" altLang="ko-KR" sz="1200" smtClean="0">
                  <a:solidFill>
                    <a:schemeClr val="accent6">
                      <a:lumMod val="75000"/>
                    </a:schemeClr>
                  </a:solidFill>
                  <a:latin typeface="+mn-ea"/>
                  <a:cs typeface="Arial" panose="020B0604020202020204" pitchFamily="34" charset="0"/>
                </a:rPr>
                <a:t>               seq    menu     unit  qty    tot</a:t>
              </a:r>
              <a:endParaRPr lang="ko-KR" altLang="en-US" sz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565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-9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</a:t>
            </a:r>
            <a:r>
              <a:rPr lang="ko-KR" altLang="en-US" sz="1800" b="1" smtClean="0">
                <a:cs typeface="Arial" panose="020B0604020202020204" pitchFamily="34" charset="0"/>
              </a:rPr>
              <a:t>반복 함수 호출 처리로 변경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주문하는 반복 과정을 주문 함수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process_order()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함수호출로 바꾸시오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process_order()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함수는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{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대분류메뉴 번호 선택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메뉴 선택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수량 선택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}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반복</a:t>
            </a:r>
            <a:endParaRPr lang="en-US" altLang="ko-KR" sz="13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주문 반복 종료 시 주문 내역을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append_order_file(selmlist)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를 호출하여 파일에 추가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read_menu_file() 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</a:p>
          <a:p>
            <a:pPr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= []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>
                <a:solidFill>
                  <a:srgbClr val="C00000"/>
                </a:solidFill>
                <a:latin typeface="+mn-ea"/>
              </a:rPr>
              <a:t>process_order</a:t>
            </a:r>
            <a:r>
              <a:rPr lang="ko-KR" altLang="en-US" sz="1400" smtClean="0">
                <a:solidFill>
                  <a:srgbClr val="C00000"/>
                </a:solidFill>
                <a:latin typeface="+mn-ea"/>
              </a:rPr>
              <a:t>()</a:t>
            </a:r>
            <a:endParaRPr lang="en-US" altLang="ko-KR" sz="13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'''</a:t>
            </a:r>
          </a:p>
          <a:p>
            <a:pPr>
              <a:buClr>
                <a:srgbClr val="3C479D"/>
              </a:buClr>
            </a:pP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True: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inkey = sel_menugroup()        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대분류메뉴 번호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        #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주문 결과 리스트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prt_result(selmlist)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insel = input("&gt;&gt;</a:t>
            </a:r>
            <a:r>
              <a:rPr lang="ko-KR" altLang="en-US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계속 주문을 하시겠습니까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? [</a:t>
            </a:r>
            <a:r>
              <a:rPr lang="ko-KR" altLang="en-US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: x, </a:t>
            </a:r>
            <a:r>
              <a:rPr lang="ko-KR" altLang="en-US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계속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: Enter] ")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if insel == 'x' or insel == 'X':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append_order_file(selmlist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)</a:t>
            </a:r>
            <a:r>
              <a:rPr lang="en-US" altLang="ko-KR" sz="13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주문내역 파일로 저장</a:t>
            </a:r>
            <a:endParaRPr lang="en-US" altLang="ko-KR" sz="13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'''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70113" y="3933056"/>
            <a:ext cx="5832648" cy="18928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300">
                <a:solidFill>
                  <a:srgbClr val="C00000"/>
                </a:solidFill>
                <a:latin typeface="+mn-ea"/>
                <a:ea typeface="+mn-ea"/>
              </a:rPr>
              <a:t>def process_order():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while True: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inkey = sel_menugroup() 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sel_menu(inkey) </a:t>
            </a:r>
            <a:endParaRPr lang="en-US" altLang="ko-KR" sz="13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prt_result(selmlist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)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insel = input("&gt;&gt;계속 주문을 하시겠습니까? [종료: x, 계속: Enter] ")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if insel == 'x' or insel == 'X':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    break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append_order_file(selmlist) 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258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67544" y="101074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669299" y="1618111"/>
            <a:ext cx="5846038" cy="34250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698272" y="2196848"/>
            <a:ext cx="5671692" cy="2342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문자열을 리스트형으로 변환하면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문자열을 구성하는 각각의 문자가 리스트의 항목이 됨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문자열은 리스트나 </a:t>
            </a:r>
            <a:r>
              <a:rPr lang="ko-KR" altLang="en-US" sz="1600" dirty="0" err="1"/>
              <a:t>튜플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딕셔너리처럼</a:t>
            </a:r>
            <a:r>
              <a:rPr lang="ko-KR" altLang="en-US" sz="1600" dirty="0"/>
              <a:t> 항목을 </a:t>
            </a:r>
            <a:r>
              <a:rPr lang="ko-KR" altLang="en-US" sz="1600" dirty="0" err="1"/>
              <a:t>반복문으로</a:t>
            </a:r>
            <a:r>
              <a:rPr lang="ko-KR" altLang="en-US" sz="1600" dirty="0"/>
              <a:t> 하나씩 처리할 수 있는 </a:t>
            </a:r>
            <a:r>
              <a:rPr lang="ko-KR" altLang="en-US" sz="1600" dirty="0" err="1"/>
              <a:t>이터러블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데이터형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669299" y="1618111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253475" y="1618111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문자열을 리스트로 변환하기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797" r="23372"/>
          <a:stretch/>
        </p:blipFill>
        <p:spPr>
          <a:xfrm>
            <a:off x="1232347" y="3857843"/>
            <a:ext cx="5139853" cy="666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93" y="1590705"/>
            <a:ext cx="21624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694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2"/>
            <a:ext cx="8424936" cy="902934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-10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전체 주문내역 파일</a:t>
            </a:r>
            <a:r>
              <a:rPr lang="en-US" altLang="ko-KR" sz="1800" b="1">
                <a:cs typeface="Arial" panose="020B0604020202020204" pitchFamily="34" charset="0"/>
              </a:rPr>
              <a:t>(Orders_2023.txt)</a:t>
            </a:r>
            <a:r>
              <a:rPr lang="ko-KR" altLang="en-US" sz="1800" b="1" smtClean="0">
                <a:cs typeface="Arial" panose="020B0604020202020204" pitchFamily="34" charset="0"/>
              </a:rPr>
              <a:t>을 읽어서 출력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53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주문내역 파일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'Orders_2023.txt'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파일을 읽어서 전체 주문 내역을 출력하시오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0482" y="2492896"/>
            <a:ext cx="7596844" cy="3312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def </a:t>
            </a:r>
            <a:r>
              <a:rPr lang="en-US" altLang="ko-KR" sz="1300">
                <a:solidFill>
                  <a:srgbClr val="C00000"/>
                </a:solidFill>
                <a:cs typeface="Arial" panose="020B0604020202020204" pitchFamily="34" charset="0"/>
              </a:rPr>
              <a:t>prt_order_file():   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#(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전체 주문내역 파일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## &lt;</a:t>
            </a:r>
            <a:r>
              <a:rPr lang="ko-KR" altLang="en-US" sz="1200" smtClean="0">
                <a:solidFill>
                  <a:srgbClr val="0000FF"/>
                </a:solidFill>
                <a:cs typeface="Arial" panose="020B0604020202020204" pitchFamily="34" charset="0"/>
              </a:rPr>
              <a:t>완성할 부분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&gt; 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   # </a:t>
            </a:r>
            <a:r>
              <a:rPr lang="ko-KR" altLang="en-US" sz="1200" smtClean="0">
                <a:solidFill>
                  <a:srgbClr val="0000FF"/>
                </a:solidFill>
                <a:cs typeface="Arial" panose="020B0604020202020204" pitchFamily="34" charset="0"/>
              </a:rPr>
              <a:t>파일 열기</a:t>
            </a:r>
            <a:endParaRPr lang="en-US" altLang="ko-KR" sz="1200" smtClean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   #</a:t>
            </a:r>
            <a:r>
              <a:rPr lang="ko-KR" altLang="en-US" sz="1200" smtClean="0">
                <a:solidFill>
                  <a:srgbClr val="0000FF"/>
                </a:solidFill>
                <a:cs typeface="Arial" panose="020B0604020202020204" pitchFamily="34" charset="0"/>
              </a:rPr>
              <a:t>한 줄씩 출력하기</a:t>
            </a:r>
            <a:endParaRPr lang="en-US" altLang="ko-KR" sz="105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read_menu_file() 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= []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process_order</a:t>
            </a:r>
            <a:r>
              <a:rPr lang="ko-KR" altLang="en-US" sz="1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()</a:t>
            </a:r>
            <a:endParaRPr lang="en-US" altLang="ko-KR" sz="13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prt_order_file()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161" y="4653136"/>
            <a:ext cx="5041279" cy="2087105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682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2"/>
            <a:ext cx="8424936" cy="902934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전체 메뉴 구성 </a:t>
            </a:r>
            <a:r>
              <a:rPr lang="en-US" altLang="ko-KR" sz="1800" b="1" smtClean="0">
                <a:cs typeface="Arial" panose="020B0604020202020204" pitchFamily="34" charset="0"/>
              </a:rPr>
              <a:t>(1)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753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 함수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sel_task()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만들어서 원하는 작업을 선택할 수 있도록 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선택은 </a:t>
            </a:r>
            <a:r>
              <a:rPr kumimoji="0" lang="ko-KR" altLang="ko-KR" sz="1150">
                <a:solidFill>
                  <a:srgbClr val="0000FF"/>
                </a:solidFill>
                <a:latin typeface="+mn-ea"/>
              </a:rPr>
              <a:t>[1] 메뉴-대분류 [2] 메뉴-소분류 [3] 주문 [4] 주문내역 [5] 전체-주문내역 [x] </a:t>
            </a:r>
            <a:r>
              <a:rPr kumimoji="0" lang="ko-KR" altLang="ko-KR" sz="1150" smtClean="0">
                <a:solidFill>
                  <a:srgbClr val="0000FF"/>
                </a:solidFill>
                <a:latin typeface="+mn-ea"/>
              </a:rPr>
              <a:t>종료</a:t>
            </a:r>
            <a:r>
              <a:rPr kumimoji="0" lang="en-US" altLang="ko-KR" sz="115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0" lang="ko-KR" altLang="en-US" sz="1150" smtClean="0">
                <a:solidFill>
                  <a:schemeClr val="tx1"/>
                </a:solidFill>
                <a:latin typeface="+mn-ea"/>
              </a:rPr>
              <a:t>로 </a:t>
            </a: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</a:t>
            </a:r>
            <a:endParaRPr lang="en-US" altLang="ko-KR" sz="11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708918"/>
            <a:ext cx="7596844" cy="3744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def </a:t>
            </a:r>
            <a:r>
              <a:rPr lang="en-US" altLang="ko-KR" sz="1300">
                <a:solidFill>
                  <a:srgbClr val="C00000"/>
                </a:solidFill>
                <a:cs typeface="Arial" panose="020B0604020202020204" pitchFamily="34" charset="0"/>
              </a:rPr>
              <a:t>sel_task():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</a:t>
            </a:r>
            <a:r>
              <a:rPr lang="en-US" altLang="ko-KR" sz="13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작업 선택 메뉴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print("\n&gt;&gt;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번호로 선택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 ",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for no, name in </a:t>
            </a:r>
            <a:r>
              <a:rPr lang="en-US" altLang="ko-KR" sz="1300">
                <a:solidFill>
                  <a:srgbClr val="0000FF"/>
                </a:solidFill>
                <a:cs typeface="Arial" panose="020B0604020202020204" pitchFamily="34" charset="0"/>
              </a:rPr>
              <a:t>menuno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print("[%s] %s " %(no, name), end='   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selnum = input("No?&gt;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mno = list(no for no, name in </a:t>
            </a:r>
            <a:r>
              <a:rPr lang="en-US" altLang="ko-KR" sz="1300">
                <a:solidFill>
                  <a:srgbClr val="0000FF"/>
                </a:solidFill>
                <a:cs typeface="Arial" panose="020B0604020202020204" pitchFamily="34" charset="0"/>
              </a:rPr>
              <a:t>menuno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if selnum not in mno: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print("&gt;&gt;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선택 범위 초과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!!")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return -1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return selnum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80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rgbClr val="0000FF"/>
                </a:solidFill>
                <a:cs typeface="Arial" panose="020B0604020202020204" pitchFamily="34" charset="0"/>
              </a:rPr>
              <a:t>menuno </a:t>
            </a:r>
            <a:r>
              <a:rPr lang="en-US" altLang="ko-KR" sz="1300">
                <a:solidFill>
                  <a:srgbClr val="0000FF"/>
                </a:solidFill>
                <a:cs typeface="Arial" panose="020B0604020202020204" pitchFamily="34" charset="0"/>
              </a:rPr>
              <a:t>= 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(['1',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메뉴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-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대분류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['2',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메뉴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-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소분류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['3',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주문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['4',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주문내역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['5',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전체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-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주문내역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 ['x',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100" smtClean="0">
                <a:solidFill>
                  <a:srgbClr val="0000FF"/>
                </a:solidFill>
                <a:cs typeface="Arial" panose="020B0604020202020204" pitchFamily="34" charset="0"/>
              </a:rPr>
              <a:t>'])</a:t>
            </a: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1854"/>
          <a:stretch/>
        </p:blipFill>
        <p:spPr>
          <a:xfrm>
            <a:off x="4355976" y="3933056"/>
            <a:ext cx="4608512" cy="20315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1931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2"/>
            <a:ext cx="8424936" cy="902934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/n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전체 메뉴 구성 </a:t>
            </a:r>
            <a:r>
              <a:rPr lang="en-US" altLang="ko-KR" sz="1800" b="1" smtClean="0">
                <a:cs typeface="Arial" panose="020B0604020202020204" pitchFamily="34" charset="0"/>
              </a:rPr>
              <a:t>(2)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753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 함수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sel_task()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만들어서 원하는 작업을 선택할 수 있도록 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선택은 </a:t>
            </a:r>
            <a:r>
              <a:rPr kumimoji="0" lang="ko-KR" altLang="ko-KR" sz="1150">
                <a:solidFill>
                  <a:srgbClr val="0000FF"/>
                </a:solidFill>
                <a:latin typeface="+mn-ea"/>
              </a:rPr>
              <a:t>[1] 메뉴-대분류 [2] 메뉴-소분류 [3] 주문 [4] 주문내역 [5] 전체-주문내역 [x] </a:t>
            </a:r>
            <a:r>
              <a:rPr kumimoji="0" lang="ko-KR" altLang="ko-KR" sz="1150" smtClean="0">
                <a:solidFill>
                  <a:srgbClr val="0000FF"/>
                </a:solidFill>
                <a:latin typeface="+mn-ea"/>
              </a:rPr>
              <a:t>종료</a:t>
            </a:r>
            <a:r>
              <a:rPr kumimoji="0" lang="en-US" altLang="ko-KR" sz="115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0" lang="ko-KR" altLang="en-US" sz="1150" smtClean="0">
                <a:solidFill>
                  <a:schemeClr val="tx1"/>
                </a:solidFill>
                <a:latin typeface="+mn-ea"/>
              </a:rPr>
              <a:t>로 </a:t>
            </a: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</a:t>
            </a:r>
            <a:endParaRPr lang="en-US" altLang="ko-KR" sz="11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708918"/>
            <a:ext cx="7596844" cy="4149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MENUGROUP</a:t>
            </a: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, MENU, ORDER, ORDERLIST, TOTORDER, END = ('1', '2', '3', '4', '5', 'x')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작업 선택 종류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05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read_menu_file()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new_menugroup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()    </a:t>
            </a: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menugroup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True: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selno =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sel_task()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작업 번호 선택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if selno == MENUGROUP: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prt_menugroup(menugroup)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MENU: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prt_menu(menu)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ORDER: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= []   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process_order()   </a:t>
            </a: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처리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elif selno == ORDERLIST: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prt_result(selmlist)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TOTORDER: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prt_order_file</a:t>
            </a: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()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파일로부터 전체 주문 내역을 읽어서 출력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END: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continue   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1854"/>
          <a:stretch/>
        </p:blipFill>
        <p:spPr>
          <a:xfrm>
            <a:off x="4211960" y="3573016"/>
            <a:ext cx="4608512" cy="20315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70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회원 정보는 ‘</a:t>
            </a:r>
            <a:r>
              <a:rPr lang="en-US" altLang="ko-KR" sz="1600" dirty="0"/>
              <a:t>login.txt’ </a:t>
            </a:r>
            <a:r>
              <a:rPr lang="ko-KR" altLang="en-US" sz="1600" dirty="0"/>
              <a:t>파일에 저장하고</a:t>
            </a:r>
            <a:r>
              <a:rPr lang="en-US" altLang="ko-KR" sz="1600" dirty="0"/>
              <a:t>, </a:t>
            </a:r>
            <a:r>
              <a:rPr lang="ko-KR" altLang="en-US" sz="1600" dirty="0"/>
              <a:t>파일의 끝에 새로 입력하는 아이디와 비밀번호를 추가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아이디와 비밀번호를 </a:t>
            </a:r>
            <a:r>
              <a:rPr lang="ko-KR" altLang="en-US" sz="1600" dirty="0" err="1"/>
              <a:t>입력받고</a:t>
            </a:r>
            <a:r>
              <a:rPr lang="en-US" altLang="ko-KR" sz="1600" dirty="0"/>
              <a:t>, </a:t>
            </a:r>
            <a:r>
              <a:rPr lang="ko-KR" altLang="en-US" sz="1600" dirty="0"/>
              <a:t>추가 모드</a:t>
            </a:r>
            <a:r>
              <a:rPr lang="en-US" altLang="ko-KR" sz="1600" dirty="0"/>
              <a:t>(“a”)</a:t>
            </a:r>
            <a:r>
              <a:rPr lang="ko-KR" altLang="en-US" sz="1600" dirty="0"/>
              <a:t>로 파일을 열어 </a:t>
            </a:r>
            <a:r>
              <a:rPr lang="ko-KR" altLang="en-US" sz="1600" dirty="0" err="1"/>
              <a:t>입력받은</a:t>
            </a:r>
            <a:r>
              <a:rPr lang="ko-KR" altLang="en-US" sz="1600" dirty="0"/>
              <a:t> 데이터를 저장하고</a:t>
            </a:r>
            <a:r>
              <a:rPr lang="en-US" altLang="ko-KR" sz="1600" dirty="0"/>
              <a:t>, </a:t>
            </a:r>
            <a:r>
              <a:rPr lang="ko-KR" altLang="en-US" sz="1600" dirty="0"/>
              <a:t>등록 완료를 알리는 메시지를 화면에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동작 순서에 따라 프로그램을 다음과 같이 작성하고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41989"/>
            <a:ext cx="7391400" cy="428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57439"/>
            <a:ext cx="5354408" cy="13849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2954"/>
          <a:stretch/>
        </p:blipFill>
        <p:spPr>
          <a:xfrm>
            <a:off x="1403649" y="5284369"/>
            <a:ext cx="72008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193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동작 순서에 따라 프로그램을 다음과 같이 작성하고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b="1" dirty="0"/>
              <a:t>파일이 없는 경우에는 파일을 먼저 생성한 후 데이터를 저장하고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기존에 만들어 놓은 파일이 있는 경우 파일 끝에 데이터가 추가</a:t>
            </a: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41989"/>
            <a:ext cx="7391400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773"/>
          <a:stretch/>
        </p:blipFill>
        <p:spPr>
          <a:xfrm>
            <a:off x="1331640" y="2276873"/>
            <a:ext cx="7056784" cy="1019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61"/>
          <a:stretch/>
        </p:blipFill>
        <p:spPr>
          <a:xfrm>
            <a:off x="1248916" y="4032908"/>
            <a:ext cx="693420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67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72628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파일이 없는 경우에는 파일을 먼저 생성한 후 데이터를 저장하고</a:t>
            </a:r>
            <a:r>
              <a:rPr lang="en-US" altLang="ko-KR" sz="1600" dirty="0"/>
              <a:t>, </a:t>
            </a:r>
            <a:r>
              <a:rPr lang="ko-KR" altLang="en-US" sz="1600" dirty="0"/>
              <a:t>기존에 만들어 놓은 파일이 있는 경우 파일 끝에 데이터가 추가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41989"/>
            <a:ext cx="7391400" cy="42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8"/>
          <a:stretch/>
        </p:blipFill>
        <p:spPr>
          <a:xfrm>
            <a:off x="1331640" y="2708921"/>
            <a:ext cx="6934200" cy="21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87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회원 정보는 ‘</a:t>
            </a:r>
            <a:r>
              <a:rPr lang="en-US" altLang="ko-KR" sz="1600" dirty="0"/>
              <a:t>login.txt’ </a:t>
            </a:r>
            <a:r>
              <a:rPr lang="ko-KR" altLang="en-US" sz="1600" dirty="0"/>
              <a:t>파일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동작 순서에 따라 프로그램을 다음과 같이 작성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14195"/>
            <a:ext cx="7410450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40" y="2780929"/>
            <a:ext cx="7429500" cy="28041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10790" y="5826750"/>
            <a:ext cx="7305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sz="1600" dirty="0">
                <a:latin typeface="+mn-ea"/>
                <a:ea typeface="+mn-ea"/>
              </a:rPr>
              <a:t>파일 열기에 성공한 경우 아이디와 비밀번호를 </a:t>
            </a:r>
            <a:r>
              <a:rPr lang="ko-KR" altLang="en-US" sz="1600" dirty="0" smtClean="0">
                <a:latin typeface="+mn-ea"/>
                <a:ea typeface="+mn-ea"/>
              </a:rPr>
              <a:t>입력을 받는다</a:t>
            </a:r>
            <a:r>
              <a:rPr lang="en-US" altLang="ko-KR" sz="1600" dirty="0" smtClean="0">
                <a:latin typeface="+mn-ea"/>
                <a:ea typeface="+mn-ea"/>
              </a:rPr>
              <a:t>.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84170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9288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 smtClean="0"/>
              <a:t>[</a:t>
            </a:r>
            <a:r>
              <a:rPr lang="ko-KR" altLang="en-US" sz="1600" b="1" dirty="0" smtClean="0"/>
              <a:t>한 줄씩 읽기</a:t>
            </a:r>
            <a:r>
              <a:rPr lang="en-US" altLang="ko-KR" sz="1600" dirty="0" smtClean="0"/>
              <a:t>]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파일을 읽을 때 </a:t>
            </a:r>
            <a:r>
              <a:rPr lang="en-US" altLang="ko-KR" sz="1600" dirty="0"/>
              <a:t>for </a:t>
            </a:r>
            <a:r>
              <a:rPr lang="ko-KR" altLang="en-US" sz="1600" dirty="0"/>
              <a:t>문을 사용하면 한 줄씩 읽고 반환하는 동작을 반복하는데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끝까지 다 읽으면 반복이 종료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첫 번째 줄을 읽었을 때 </a:t>
            </a:r>
            <a:r>
              <a:rPr lang="en-US" altLang="ko-KR" sz="1600" dirty="0"/>
              <a:t>for </a:t>
            </a:r>
            <a:r>
              <a:rPr lang="ko-KR" altLang="en-US" sz="1600" dirty="0"/>
              <a:t>문의 변수 </a:t>
            </a:r>
            <a:r>
              <a:rPr lang="en-US" altLang="ko-KR" sz="1600" dirty="0"/>
              <a:t>data</a:t>
            </a:r>
            <a:r>
              <a:rPr lang="ko-KR" altLang="en-US" sz="1600" dirty="0"/>
              <a:t>에 저장된 문자열은 ‘</a:t>
            </a:r>
            <a:r>
              <a:rPr lang="en-US" altLang="ko-KR" sz="1600" dirty="0" err="1"/>
              <a:t>choi</a:t>
            </a:r>
            <a:r>
              <a:rPr lang="en-US" altLang="ko-KR" sz="1600" dirty="0"/>
              <a:t> 1234\n’</a:t>
            </a:r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06" y="4077073"/>
            <a:ext cx="6027420" cy="19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4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400" dirty="0" smtClean="0"/>
              <a:t>[</a:t>
            </a:r>
            <a:r>
              <a:rPr lang="ko-KR" altLang="en-US" sz="1400" b="1" dirty="0" smtClean="0"/>
              <a:t>한 줄 안에 </a:t>
            </a:r>
            <a:r>
              <a:rPr lang="en-US" altLang="ko-KR" sz="1400" b="1" dirty="0" smtClean="0"/>
              <a:t>'\n' </a:t>
            </a:r>
            <a:r>
              <a:rPr lang="ko-KR" altLang="en-US" sz="1400" b="1" dirty="0" smtClean="0"/>
              <a:t>문자 제거</a:t>
            </a:r>
            <a:r>
              <a:rPr lang="en-US" altLang="ko-KR" sz="1400" dirty="0" smtClean="0"/>
              <a:t>] </a:t>
            </a:r>
            <a:r>
              <a:rPr lang="en-US" altLang="ko-KR" sz="1400" dirty="0" err="1" smtClean="0"/>
              <a:t>rstrip</a:t>
            </a:r>
            <a:r>
              <a:rPr lang="en-US" altLang="ko-KR" sz="1400" dirty="0"/>
              <a:t>( ) </a:t>
            </a:r>
            <a:r>
              <a:rPr lang="ko-KR" altLang="en-US" sz="1400" dirty="0" err="1"/>
              <a:t>메소드로</a:t>
            </a:r>
            <a:r>
              <a:rPr lang="ko-KR" altLang="en-US" sz="1400" dirty="0"/>
              <a:t> 끝에 있는 </a:t>
            </a:r>
            <a:r>
              <a:rPr lang="ko-KR" altLang="en-US" sz="1400" dirty="0" err="1"/>
              <a:t>줄바꿈</a:t>
            </a:r>
            <a:r>
              <a:rPr lang="ko-KR" altLang="en-US" sz="1400" dirty="0"/>
              <a:t> 문자</a:t>
            </a:r>
            <a:r>
              <a:rPr lang="en-US" altLang="ko-KR" sz="1400" dirty="0"/>
              <a:t>(‘\n’)</a:t>
            </a:r>
            <a:r>
              <a:rPr lang="ko-KR" altLang="en-US" sz="1400" dirty="0"/>
              <a:t>를 제거하고</a:t>
            </a:r>
            <a:r>
              <a:rPr lang="en-US" altLang="ko-KR" sz="1400" dirty="0"/>
              <a:t>, </a:t>
            </a:r>
            <a:r>
              <a:rPr lang="ko-KR" altLang="en-US" sz="1400" dirty="0"/>
              <a:t>아이디와 비밀번호만 </a:t>
            </a:r>
            <a:r>
              <a:rPr lang="en-US" altLang="ko-KR" sz="1400" dirty="0"/>
              <a:t>data</a:t>
            </a:r>
            <a:r>
              <a:rPr lang="ko-KR" altLang="en-US" sz="1400" dirty="0"/>
              <a:t>에 다시 저장</a:t>
            </a: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8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05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1400" dirty="0" smtClean="0"/>
              <a:t>[</a:t>
            </a:r>
            <a:r>
              <a:rPr lang="ko-KR" altLang="en-US" sz="1400" b="1" dirty="0" smtClean="0"/>
              <a:t>데이터 항목 분리 후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리스트화</a:t>
            </a:r>
            <a:r>
              <a:rPr lang="en-US" altLang="ko-KR" sz="1400" dirty="0" smtClean="0"/>
              <a:t>] split</a:t>
            </a:r>
            <a:r>
              <a:rPr lang="en-US" altLang="ko-KR" sz="1400" dirty="0"/>
              <a:t>( )</a:t>
            </a:r>
            <a:r>
              <a:rPr lang="ko-KR" altLang="en-US" sz="1400" dirty="0"/>
              <a:t>를 사용하여 문자열을 분리하고 </a:t>
            </a:r>
            <a:r>
              <a:rPr lang="en-US" altLang="ko-KR" sz="1400" dirty="0"/>
              <a:t>items</a:t>
            </a:r>
            <a:r>
              <a:rPr lang="ko-KR" altLang="en-US" sz="1400" dirty="0"/>
              <a:t>에 저장</a:t>
            </a: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19" y="2659368"/>
            <a:ext cx="4896544" cy="17837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19" y="4869160"/>
            <a:ext cx="4857872" cy="15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8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실행 순서와 파일 읽기 방법을 이용해 다음과 같이 전체 프로그램을 작성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871" b="28799"/>
          <a:stretch/>
        </p:blipFill>
        <p:spPr>
          <a:xfrm>
            <a:off x="1357064" y="2458269"/>
            <a:ext cx="7031360" cy="37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1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513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문자열을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연산자를 사용해 문자열의 연결</a:t>
            </a:r>
            <a:r>
              <a:rPr lang="en-US" altLang="ko-KR" sz="1600" dirty="0"/>
              <a:t>(+)</a:t>
            </a:r>
            <a:r>
              <a:rPr lang="ko-KR" altLang="en-US" sz="1600" dirty="0"/>
              <a:t>과 문자열의 반복</a:t>
            </a:r>
            <a:r>
              <a:rPr lang="en-US" altLang="ko-KR" sz="1600" dirty="0"/>
              <a:t>(*)</a:t>
            </a:r>
            <a:r>
              <a:rPr lang="ko-KR" altLang="en-US" sz="1600" dirty="0"/>
              <a:t>을 실행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큰따옴표</a:t>
            </a:r>
            <a:r>
              <a:rPr lang="en-US" altLang="ko-KR" sz="1600" dirty="0"/>
              <a:t>(“”“)</a:t>
            </a:r>
            <a:r>
              <a:rPr lang="ko-KR" altLang="en-US" sz="1600" dirty="0"/>
              <a:t>나 작은따옴표</a:t>
            </a:r>
            <a:r>
              <a:rPr lang="en-US" altLang="ko-KR" sz="1600" dirty="0"/>
              <a:t>(‘’‘)</a:t>
            </a:r>
            <a:r>
              <a:rPr lang="ko-KR" altLang="en-US" sz="1600" dirty="0"/>
              <a:t>를 </a:t>
            </a:r>
            <a:r>
              <a:rPr lang="en-US" altLang="ko-KR" sz="1600" dirty="0"/>
              <a:t>3</a:t>
            </a:r>
            <a:r>
              <a:rPr lang="ko-KR" altLang="en-US" sz="1600" dirty="0"/>
              <a:t>회 연속 사용하면 </a:t>
            </a:r>
            <a:r>
              <a:rPr lang="ko-KR" altLang="en-US" sz="1600" dirty="0" err="1"/>
              <a:t>줄바꿈</a:t>
            </a:r>
            <a:r>
              <a:rPr lang="ko-KR" altLang="en-US" sz="1600" dirty="0"/>
              <a:t> 문자</a:t>
            </a:r>
            <a:r>
              <a:rPr lang="en-US" altLang="ko-KR" sz="1600" dirty="0"/>
              <a:t>(‘\n’)</a:t>
            </a:r>
            <a:r>
              <a:rPr lang="ko-KR" altLang="en-US" sz="1600" dirty="0"/>
              <a:t>가 포함된 문자열을 만들 수 있음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5"/>
            <a:ext cx="740092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301"/>
          <a:stretch/>
        </p:blipFill>
        <p:spPr>
          <a:xfrm>
            <a:off x="1387878" y="2436517"/>
            <a:ext cx="7000546" cy="809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3824"/>
          <a:stretch/>
        </p:blipFill>
        <p:spPr>
          <a:xfrm>
            <a:off x="1398731" y="4152181"/>
            <a:ext cx="6989693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95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실행 순서와 파일 읽기 방법을 이용해 다음과 같이 전체 프로그램을 작성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저장한 프로그램을 다양하게 실행시켜 결과를 확인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0618" r="5502"/>
          <a:stretch/>
        </p:blipFill>
        <p:spPr>
          <a:xfrm>
            <a:off x="1403648" y="2440766"/>
            <a:ext cx="6984776" cy="1539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81" y="4401430"/>
            <a:ext cx="7419975" cy="371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735" y="4876669"/>
            <a:ext cx="75152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07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특정 단어가 파일</a:t>
            </a:r>
            <a:r>
              <a:rPr lang="en-US" altLang="ko-KR" sz="1600" dirty="0"/>
              <a:t>(‘peom.txt’)</a:t>
            </a:r>
            <a:r>
              <a:rPr lang="ko-KR" altLang="en-US" sz="1600" dirty="0"/>
              <a:t>에서 사용된 횟수를 측정하고</a:t>
            </a:r>
            <a:r>
              <a:rPr lang="en-US" altLang="ko-KR" sz="1600" dirty="0"/>
              <a:t>, </a:t>
            </a:r>
            <a:r>
              <a:rPr lang="ko-KR" altLang="en-US" sz="1600" dirty="0"/>
              <a:t>다른 단어로 바꾸는 프로그램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검색할 단어와 바꿀 단어를 각각 </a:t>
            </a:r>
            <a:r>
              <a:rPr lang="ko-KR" altLang="en-US" sz="1600" dirty="0" err="1"/>
              <a:t>입력받아</a:t>
            </a:r>
            <a:r>
              <a:rPr lang="ko-KR" altLang="en-US" sz="1600" dirty="0"/>
              <a:t> 실행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 내용을 먼저 읽어서 보여주고</a:t>
            </a:r>
            <a:r>
              <a:rPr lang="en-US" altLang="ko-KR" sz="1600" dirty="0"/>
              <a:t>, </a:t>
            </a:r>
            <a:r>
              <a:rPr lang="ko-KR" altLang="en-US" sz="1600" dirty="0"/>
              <a:t>검색할 단어와 바꿀 단어를 </a:t>
            </a:r>
            <a:r>
              <a:rPr lang="ko-KR" altLang="en-US" sz="1600" dirty="0" smtClean="0"/>
              <a:t>입력 받음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검색할 단어가 파일에 몇 번 사용되는지 검사하고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바꿀 단어로 교체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793"/>
            <a:ext cx="7400925" cy="40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51" y="4077073"/>
            <a:ext cx="6409728" cy="11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7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24936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파일을 읽고 수정하기 위해서는 “</a:t>
            </a:r>
            <a:r>
              <a:rPr lang="en-US" altLang="ko-KR" sz="1600" dirty="0"/>
              <a:t>r+” </a:t>
            </a:r>
            <a:r>
              <a:rPr lang="ko-KR" altLang="en-US" sz="1600" dirty="0"/>
              <a:t>모드 로 파일을 열기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파일 읽기 오류가 없는 경우에만 프로그램이 실행되도록 예외 처리 구문을 적용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793"/>
            <a:ext cx="7400925" cy="40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895"/>
          <a:stretch/>
        </p:blipFill>
        <p:spPr>
          <a:xfrm>
            <a:off x="1331641" y="2764172"/>
            <a:ext cx="7056784" cy="2238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933"/>
          <a:stretch/>
        </p:blipFill>
        <p:spPr>
          <a:xfrm>
            <a:off x="1370719" y="5002547"/>
            <a:ext cx="7017706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041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80" y="2221643"/>
            <a:ext cx="6376232" cy="45241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24936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저장한 프로그램을 실행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53" y="1556793"/>
            <a:ext cx="74009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589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554454"/>
            <a:ext cx="6623208" cy="1328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원본과 복사본 파일 이름을 </a:t>
            </a:r>
            <a:r>
              <a:rPr lang="ko-KR" altLang="en-US" sz="1600" dirty="0" err="1"/>
              <a:t>입력받고</a:t>
            </a:r>
            <a:r>
              <a:rPr lang="en-US" altLang="ko-KR" sz="1600" dirty="0"/>
              <a:t>, </a:t>
            </a:r>
            <a:r>
              <a:rPr lang="ko-KR" altLang="en-US" sz="1600" dirty="0"/>
              <a:t>원본 파일의 내 용을 모두 읽어 복사본에 그대로 쓰기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원본 파일이 바이너리 파일인 경우에는 줄 단위로 읽을 수 없기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전체 내용을 바이트 단위로 읽고 쓰는 “</a:t>
            </a:r>
            <a:r>
              <a:rPr lang="en-US" altLang="ko-KR" sz="1600" dirty="0" err="1"/>
              <a:t>rb</a:t>
            </a:r>
            <a:r>
              <a:rPr lang="en-US" altLang="ko-KR" sz="1600" dirty="0"/>
              <a:t>”</a:t>
            </a:r>
            <a:r>
              <a:rPr lang="ko-KR" altLang="en-US" sz="1600" dirty="0"/>
              <a:t>와 “</a:t>
            </a:r>
            <a:r>
              <a:rPr lang="en-US" altLang="ko-KR" sz="1600" dirty="0" err="1"/>
              <a:t>wb</a:t>
            </a:r>
            <a:r>
              <a:rPr lang="en-US" altLang="ko-KR" sz="1600" dirty="0"/>
              <a:t>” </a:t>
            </a:r>
            <a:r>
              <a:rPr lang="ko-KR" altLang="en-US" sz="1600" dirty="0"/>
              <a:t>모드로 파일을 처리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원본 파일이 없 는 경우에는 예외 처리 구문으로 ‘파일 확인’ 메시지를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16" y="1556793"/>
            <a:ext cx="7391400" cy="409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3948" b="2001"/>
          <a:stretch/>
        </p:blipFill>
        <p:spPr>
          <a:xfrm>
            <a:off x="1452314" y="4869161"/>
            <a:ext cx="7008118" cy="504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4321" b="6269"/>
          <a:stretch/>
        </p:blipFill>
        <p:spPr>
          <a:xfrm>
            <a:off x="1406685" y="5799850"/>
            <a:ext cx="7053747" cy="43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9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9288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원본 파일이 없 는 경우에는 예외 처리 구문으로 ‘파일 확인’ 메시지를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저장한 프로그램을 실행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56793"/>
            <a:ext cx="7391400" cy="40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4035" r="5869"/>
          <a:stretch/>
        </p:blipFill>
        <p:spPr>
          <a:xfrm>
            <a:off x="1403649" y="2429694"/>
            <a:ext cx="6912768" cy="2783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5294"/>
          <a:stretch/>
        </p:blipFill>
        <p:spPr>
          <a:xfrm>
            <a:off x="1370310" y="5567460"/>
            <a:ext cx="7018114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495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 문자열을 정의하고 인덱스의 범위를 설정해 </a:t>
            </a:r>
            <a:r>
              <a:rPr lang="ko-KR" altLang="en-US" sz="1600" b="1" dirty="0" err="1"/>
              <a:t>슬라이싱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0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017"/>
          <a:stretch/>
        </p:blipFill>
        <p:spPr>
          <a:xfrm>
            <a:off x="1452197" y="2556099"/>
            <a:ext cx="6984776" cy="13239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933057"/>
            <a:ext cx="6868676" cy="21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4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14422</TotalTime>
  <Words>6314</Words>
  <Application>Microsoft Office PowerPoint</Application>
  <PresentationFormat>화면 슬라이드 쇼(4:3)</PresentationFormat>
  <Paragraphs>1050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7" baseType="lpstr">
      <vt:lpstr>Adobe Kaiti Std R</vt:lpstr>
      <vt:lpstr>Arial Unicode MS</vt:lpstr>
      <vt:lpstr>HY견고딕</vt:lpstr>
      <vt:lpstr>JetBrains Mono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09. 문자열과 파일</vt:lpstr>
      <vt:lpstr>PowerPoint 프레젠테이션</vt:lpstr>
      <vt:lpstr>PowerPoint 프레젠테이션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라이브러리 개념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PowerPoint 프레젠테이션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정기철;이종원</dc:creator>
  <cp:lastModifiedBy>ADMIN</cp:lastModifiedBy>
  <cp:revision>1394</cp:revision>
  <dcterms:created xsi:type="dcterms:W3CDTF">2012-07-11T10:23:22Z</dcterms:created>
  <dcterms:modified xsi:type="dcterms:W3CDTF">2023-05-15T23:39:05Z</dcterms:modified>
</cp:coreProperties>
</file>